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handoutMasterIdLst>
    <p:handoutMasterId r:id="rId49"/>
  </p:handoutMasterIdLst>
  <p:sldIdLst>
    <p:sldId id="256" r:id="rId5"/>
    <p:sldId id="278" r:id="rId6"/>
    <p:sldId id="288" r:id="rId7"/>
    <p:sldId id="287" r:id="rId8"/>
    <p:sldId id="289" r:id="rId9"/>
    <p:sldId id="290" r:id="rId10"/>
    <p:sldId id="286" r:id="rId11"/>
    <p:sldId id="291" r:id="rId12"/>
    <p:sldId id="268" r:id="rId13"/>
    <p:sldId id="292" r:id="rId14"/>
    <p:sldId id="293" r:id="rId15"/>
    <p:sldId id="294" r:id="rId16"/>
    <p:sldId id="295" r:id="rId17"/>
    <p:sldId id="296" r:id="rId18"/>
    <p:sldId id="297" r:id="rId19"/>
    <p:sldId id="298" r:id="rId20"/>
    <p:sldId id="299" r:id="rId21"/>
    <p:sldId id="301" r:id="rId22"/>
    <p:sldId id="300"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6" r:id="rId43"/>
    <p:sldId id="322" r:id="rId44"/>
    <p:sldId id="323" r:id="rId45"/>
    <p:sldId id="324" r:id="rId46"/>
    <p:sldId id="325"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215" autoAdjust="0"/>
  </p:normalViewPr>
  <p:slideViewPr>
    <p:cSldViewPr snapToGrid="0">
      <p:cViewPr varScale="1">
        <p:scale>
          <a:sx n="116" d="100"/>
          <a:sy n="116" d="100"/>
        </p:scale>
        <p:origin x="390" y="102"/>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6" d="100"/>
          <a:sy n="56" d="100"/>
        </p:scale>
        <p:origin x="216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8ABBF3-49A8-4B3F-9773-22E67695BB12}" type="datetimeFigureOut">
              <a:rPr lang="en-US" smtClean="0"/>
              <a:t>8/22/2023</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4AAC2B-A50D-4386-849A-6B59FB991B4C}" type="datetimeFigureOut">
              <a:rPr lang="en-US" smtClean="0"/>
              <a:t>8/22/2023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3182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337251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229619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239471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219957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2073536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96298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271949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756664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427685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19</a:t>
            </a:fld>
            <a:endParaRPr lang="en-US" dirty="0"/>
          </a:p>
        </p:txBody>
      </p:sp>
    </p:spTree>
    <p:extLst>
      <p:ext uri="{BB962C8B-B14F-4D97-AF65-F5344CB8AC3E}">
        <p14:creationId xmlns:p14="http://schemas.microsoft.com/office/powerpoint/2010/main" val="57210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432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20</a:t>
            </a:fld>
            <a:endParaRPr lang="en-US" dirty="0"/>
          </a:p>
        </p:txBody>
      </p:sp>
    </p:spTree>
    <p:extLst>
      <p:ext uri="{BB962C8B-B14F-4D97-AF65-F5344CB8AC3E}">
        <p14:creationId xmlns:p14="http://schemas.microsoft.com/office/powerpoint/2010/main" val="213434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21</a:t>
            </a:fld>
            <a:endParaRPr lang="en-US" dirty="0"/>
          </a:p>
        </p:txBody>
      </p:sp>
    </p:spTree>
    <p:extLst>
      <p:ext uri="{BB962C8B-B14F-4D97-AF65-F5344CB8AC3E}">
        <p14:creationId xmlns:p14="http://schemas.microsoft.com/office/powerpoint/2010/main" val="837937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22</a:t>
            </a:fld>
            <a:endParaRPr lang="en-US" dirty="0"/>
          </a:p>
        </p:txBody>
      </p:sp>
    </p:spTree>
    <p:extLst>
      <p:ext uri="{BB962C8B-B14F-4D97-AF65-F5344CB8AC3E}">
        <p14:creationId xmlns:p14="http://schemas.microsoft.com/office/powerpoint/2010/main" val="1802140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23</a:t>
            </a:fld>
            <a:endParaRPr lang="en-US" dirty="0"/>
          </a:p>
        </p:txBody>
      </p:sp>
    </p:spTree>
    <p:extLst>
      <p:ext uri="{BB962C8B-B14F-4D97-AF65-F5344CB8AC3E}">
        <p14:creationId xmlns:p14="http://schemas.microsoft.com/office/powerpoint/2010/main" val="145971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dirty="0"/>
          </a:p>
        </p:txBody>
      </p:sp>
    </p:spTree>
    <p:extLst>
      <p:ext uri="{BB962C8B-B14F-4D97-AF65-F5344CB8AC3E}">
        <p14:creationId xmlns:p14="http://schemas.microsoft.com/office/powerpoint/2010/main" val="2155229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157862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26</a:t>
            </a:fld>
            <a:endParaRPr lang="en-US" dirty="0"/>
          </a:p>
        </p:txBody>
      </p:sp>
    </p:spTree>
    <p:extLst>
      <p:ext uri="{BB962C8B-B14F-4D97-AF65-F5344CB8AC3E}">
        <p14:creationId xmlns:p14="http://schemas.microsoft.com/office/powerpoint/2010/main" val="173290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27</a:t>
            </a:fld>
            <a:endParaRPr lang="en-US" dirty="0"/>
          </a:p>
        </p:txBody>
      </p:sp>
    </p:spTree>
    <p:extLst>
      <p:ext uri="{BB962C8B-B14F-4D97-AF65-F5344CB8AC3E}">
        <p14:creationId xmlns:p14="http://schemas.microsoft.com/office/powerpoint/2010/main" val="389608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28</a:t>
            </a:fld>
            <a:endParaRPr lang="en-US" dirty="0"/>
          </a:p>
        </p:txBody>
      </p:sp>
    </p:spTree>
    <p:extLst>
      <p:ext uri="{BB962C8B-B14F-4D97-AF65-F5344CB8AC3E}">
        <p14:creationId xmlns:p14="http://schemas.microsoft.com/office/powerpoint/2010/main" val="669495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29</a:t>
            </a:fld>
            <a:endParaRPr lang="en-US" dirty="0"/>
          </a:p>
        </p:txBody>
      </p:sp>
    </p:spTree>
    <p:extLst>
      <p:ext uri="{BB962C8B-B14F-4D97-AF65-F5344CB8AC3E}">
        <p14:creationId xmlns:p14="http://schemas.microsoft.com/office/powerpoint/2010/main" val="18672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170414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30</a:t>
            </a:fld>
            <a:endParaRPr lang="en-US" dirty="0"/>
          </a:p>
        </p:txBody>
      </p:sp>
    </p:spTree>
    <p:extLst>
      <p:ext uri="{BB962C8B-B14F-4D97-AF65-F5344CB8AC3E}">
        <p14:creationId xmlns:p14="http://schemas.microsoft.com/office/powerpoint/2010/main" val="865830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31</a:t>
            </a:fld>
            <a:endParaRPr lang="en-US" dirty="0"/>
          </a:p>
        </p:txBody>
      </p:sp>
    </p:spTree>
    <p:extLst>
      <p:ext uri="{BB962C8B-B14F-4D97-AF65-F5344CB8AC3E}">
        <p14:creationId xmlns:p14="http://schemas.microsoft.com/office/powerpoint/2010/main" val="3886624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32</a:t>
            </a:fld>
            <a:endParaRPr lang="en-US" dirty="0"/>
          </a:p>
        </p:txBody>
      </p:sp>
    </p:spTree>
    <p:extLst>
      <p:ext uri="{BB962C8B-B14F-4D97-AF65-F5344CB8AC3E}">
        <p14:creationId xmlns:p14="http://schemas.microsoft.com/office/powerpoint/2010/main" val="3307259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33</a:t>
            </a:fld>
            <a:endParaRPr lang="en-US" dirty="0"/>
          </a:p>
        </p:txBody>
      </p:sp>
    </p:spTree>
    <p:extLst>
      <p:ext uri="{BB962C8B-B14F-4D97-AF65-F5344CB8AC3E}">
        <p14:creationId xmlns:p14="http://schemas.microsoft.com/office/powerpoint/2010/main" val="1288620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dirty="0"/>
          </a:p>
        </p:txBody>
      </p:sp>
    </p:spTree>
    <p:extLst>
      <p:ext uri="{BB962C8B-B14F-4D97-AF65-F5344CB8AC3E}">
        <p14:creationId xmlns:p14="http://schemas.microsoft.com/office/powerpoint/2010/main" val="3024041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dirty="0"/>
          </a:p>
        </p:txBody>
      </p:sp>
    </p:spTree>
    <p:extLst>
      <p:ext uri="{BB962C8B-B14F-4D97-AF65-F5344CB8AC3E}">
        <p14:creationId xmlns:p14="http://schemas.microsoft.com/office/powerpoint/2010/main" val="2576283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36</a:t>
            </a:fld>
            <a:endParaRPr lang="en-US" dirty="0"/>
          </a:p>
        </p:txBody>
      </p:sp>
    </p:spTree>
    <p:extLst>
      <p:ext uri="{BB962C8B-B14F-4D97-AF65-F5344CB8AC3E}">
        <p14:creationId xmlns:p14="http://schemas.microsoft.com/office/powerpoint/2010/main" val="565970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37</a:t>
            </a:fld>
            <a:endParaRPr lang="en-US" dirty="0"/>
          </a:p>
        </p:txBody>
      </p:sp>
    </p:spTree>
    <p:extLst>
      <p:ext uri="{BB962C8B-B14F-4D97-AF65-F5344CB8AC3E}">
        <p14:creationId xmlns:p14="http://schemas.microsoft.com/office/powerpoint/2010/main" val="508568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38</a:t>
            </a:fld>
            <a:endParaRPr lang="en-US" dirty="0"/>
          </a:p>
        </p:txBody>
      </p:sp>
    </p:spTree>
    <p:extLst>
      <p:ext uri="{BB962C8B-B14F-4D97-AF65-F5344CB8AC3E}">
        <p14:creationId xmlns:p14="http://schemas.microsoft.com/office/powerpoint/2010/main" val="1188842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39</a:t>
            </a:fld>
            <a:endParaRPr lang="en-US" dirty="0"/>
          </a:p>
        </p:txBody>
      </p:sp>
    </p:spTree>
    <p:extLst>
      <p:ext uri="{BB962C8B-B14F-4D97-AF65-F5344CB8AC3E}">
        <p14:creationId xmlns:p14="http://schemas.microsoft.com/office/powerpoint/2010/main" val="51765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1037605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40</a:t>
            </a:fld>
            <a:endParaRPr lang="en-US" dirty="0"/>
          </a:p>
        </p:txBody>
      </p:sp>
    </p:spTree>
    <p:extLst>
      <p:ext uri="{BB962C8B-B14F-4D97-AF65-F5344CB8AC3E}">
        <p14:creationId xmlns:p14="http://schemas.microsoft.com/office/powerpoint/2010/main" val="1235069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41</a:t>
            </a:fld>
            <a:endParaRPr lang="en-US" dirty="0"/>
          </a:p>
        </p:txBody>
      </p:sp>
    </p:spTree>
    <p:extLst>
      <p:ext uri="{BB962C8B-B14F-4D97-AF65-F5344CB8AC3E}">
        <p14:creationId xmlns:p14="http://schemas.microsoft.com/office/powerpoint/2010/main" val="184087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42</a:t>
            </a:fld>
            <a:endParaRPr lang="en-US" dirty="0"/>
          </a:p>
        </p:txBody>
      </p:sp>
    </p:spTree>
    <p:extLst>
      <p:ext uri="{BB962C8B-B14F-4D97-AF65-F5344CB8AC3E}">
        <p14:creationId xmlns:p14="http://schemas.microsoft.com/office/powerpoint/2010/main" val="744018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43</a:t>
            </a:fld>
            <a:endParaRPr lang="en-US" dirty="0"/>
          </a:p>
        </p:txBody>
      </p:sp>
    </p:spTree>
    <p:extLst>
      <p:ext uri="{BB962C8B-B14F-4D97-AF65-F5344CB8AC3E}">
        <p14:creationId xmlns:p14="http://schemas.microsoft.com/office/powerpoint/2010/main" val="27085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109989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352483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125054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245562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3904726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endParaRPr lang="en-ZA"/>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8650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7560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a:t>Click to ADD TITLE</a:t>
            </a:r>
            <a:endParaRPr lang="en-ZA"/>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a:t>Year</a:t>
            </a:r>
            <a:endParaRPr lang="en-ZA"/>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a:t>MM</a:t>
            </a:r>
            <a:endParaRPr lang="en-ZA"/>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a:t>Item Title</a:t>
            </a:r>
            <a:endParaRPr lang="en-ZA"/>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a:t>Month, Year</a:t>
            </a:r>
            <a:endParaRPr lang="en-ZA"/>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70711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76893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0202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9888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7" r:id="rId11"/>
    <p:sldLayoutId id="2147483687" r:id="rId12"/>
    <p:sldLayoutId id="2147483684" r:id="rId13"/>
    <p:sldLayoutId id="2147483698" r:id="rId14"/>
    <p:sldLayoutId id="2147483676" r:id="rId15"/>
    <p:sldLayoutId id="2147483671" r:id="rId16"/>
    <p:sldLayoutId id="2147483670" r:id="rId17"/>
    <p:sldLayoutId id="2147483683" r:id="rId18"/>
    <p:sldLayoutId id="2147483696"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D388D9-DE80-D34A-521F-35DF870EABE5}"/>
              </a:ext>
            </a:extLst>
          </p:cNvPr>
          <p:cNvPicPr>
            <a:picLocks noChangeAspect="1"/>
          </p:cNvPicPr>
          <p:nvPr/>
        </p:nvPicPr>
        <p:blipFill>
          <a:blip r:embed="rId3"/>
          <a:stretch>
            <a:fillRect/>
          </a:stretch>
        </p:blipFill>
        <p:spPr>
          <a:xfrm>
            <a:off x="0" y="4096512"/>
            <a:ext cx="1866882" cy="1998468"/>
          </a:xfrm>
          <a:prstGeom prst="rect">
            <a:avLst/>
          </a:prstGeom>
        </p:spPr>
      </p:pic>
      <p:sp>
        <p:nvSpPr>
          <p:cNvPr id="2" name="TextBox 1">
            <a:extLst>
              <a:ext uri="{FF2B5EF4-FFF2-40B4-BE49-F238E27FC236}">
                <a16:creationId xmlns:a16="http://schemas.microsoft.com/office/drawing/2014/main" id="{996691D7-FA3C-A7D3-B70D-F2C8AF2D7561}"/>
              </a:ext>
            </a:extLst>
          </p:cNvPr>
          <p:cNvSpPr txBox="1"/>
          <p:nvPr/>
        </p:nvSpPr>
        <p:spPr>
          <a:xfrm>
            <a:off x="4879648" y="1546789"/>
            <a:ext cx="6768270" cy="3477875"/>
          </a:xfrm>
          <a:prstGeom prst="rect">
            <a:avLst/>
          </a:prstGeom>
          <a:noFill/>
        </p:spPr>
        <p:txBody>
          <a:bodyPr wrap="square" rtlCol="0">
            <a:spAutoFit/>
          </a:bodyPr>
          <a:lstStyle/>
          <a:p>
            <a:pPr algn="ctr"/>
            <a:r>
              <a:rPr lang="en-US" sz="4400" b="1" dirty="0"/>
              <a:t>LAND SALES ANALYSIS</a:t>
            </a:r>
          </a:p>
          <a:p>
            <a:pPr algn="ctr"/>
            <a:r>
              <a:rPr lang="en-US" sz="4400" b="1" dirty="0"/>
              <a:t>USING</a:t>
            </a:r>
          </a:p>
          <a:p>
            <a:pPr algn="ctr"/>
            <a:r>
              <a:rPr lang="en-US" sz="4400" b="1" dirty="0"/>
              <a:t>RATIO’S</a:t>
            </a:r>
          </a:p>
          <a:p>
            <a:pPr algn="ctr"/>
            <a:endParaRPr lang="en-US" sz="3200" b="1" dirty="0"/>
          </a:p>
          <a:p>
            <a:pPr algn="ctr"/>
            <a:r>
              <a:rPr lang="en-US" sz="2400" b="1" dirty="0"/>
              <a:t>BY</a:t>
            </a:r>
            <a:r>
              <a:rPr lang="en-US" sz="3200" b="1" dirty="0"/>
              <a:t> </a:t>
            </a:r>
          </a:p>
          <a:p>
            <a:pPr algn="ctr"/>
            <a:r>
              <a:rPr lang="en-US" sz="2400" b="1" dirty="0"/>
              <a:t>RICK O. BAUMGARDNER, MAI, SRA, ASA</a:t>
            </a:r>
          </a:p>
        </p:txBody>
      </p:sp>
      <p:pic>
        <p:nvPicPr>
          <p:cNvPr id="5" name="Picture 4">
            <a:extLst>
              <a:ext uri="{FF2B5EF4-FFF2-40B4-BE49-F238E27FC236}">
                <a16:creationId xmlns:a16="http://schemas.microsoft.com/office/drawing/2014/main" id="{C578C6C4-1D59-4EA3-5B94-A78B20BD2E02}"/>
              </a:ext>
            </a:extLst>
          </p:cNvPr>
          <p:cNvPicPr>
            <a:picLocks noChangeAspect="1"/>
          </p:cNvPicPr>
          <p:nvPr/>
        </p:nvPicPr>
        <p:blipFill>
          <a:blip r:embed="rId4"/>
          <a:stretch>
            <a:fillRect/>
          </a:stretch>
        </p:blipFill>
        <p:spPr>
          <a:xfrm>
            <a:off x="5914768" y="5024664"/>
            <a:ext cx="4350810" cy="1812838"/>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9"/>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1564596" y="504201"/>
            <a:ext cx="8725256" cy="4154984"/>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For this segment today, we are going to focus on:</a:t>
            </a:r>
          </a:p>
          <a:p>
            <a:endParaRPr lang="en-US" sz="44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bg2"/>
                </a:solidFill>
                <a:latin typeface="Arial" panose="020B0604020202020204" pitchFamily="34" charset="0"/>
                <a:cs typeface="Arial" panose="020B0604020202020204" pitchFamily="34" charset="0"/>
              </a:rPr>
              <a:t>Allocation</a:t>
            </a:r>
            <a:r>
              <a:rPr lang="en-US" sz="4400" dirty="0">
                <a:latin typeface="Arial" panose="020B0604020202020204" pitchFamily="34" charset="0"/>
                <a:cs typeface="Arial" panose="020B0604020202020204" pitchFamily="34" charset="0"/>
              </a:rPr>
              <a:t> of land contribution between various land types.</a:t>
            </a:r>
          </a:p>
          <a:p>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207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7"/>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2334828" y="152647"/>
            <a:ext cx="8725256"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Sale Price Allocation Schematic</a:t>
            </a:r>
          </a:p>
        </p:txBody>
      </p:sp>
      <p:pic>
        <p:nvPicPr>
          <p:cNvPr id="53" name="Picture 52">
            <a:extLst>
              <a:ext uri="{FF2B5EF4-FFF2-40B4-BE49-F238E27FC236}">
                <a16:creationId xmlns:a16="http://schemas.microsoft.com/office/drawing/2014/main" id="{89304022-4F48-54B6-E0F8-E86B14343B89}"/>
              </a:ext>
            </a:extLst>
          </p:cNvPr>
          <p:cNvPicPr>
            <a:picLocks noChangeAspect="1"/>
          </p:cNvPicPr>
          <p:nvPr/>
        </p:nvPicPr>
        <p:blipFill>
          <a:blip r:embed="rId8"/>
          <a:stretch>
            <a:fillRect/>
          </a:stretch>
        </p:blipFill>
        <p:spPr>
          <a:xfrm>
            <a:off x="4368150" y="1264709"/>
            <a:ext cx="3609524" cy="5104762"/>
          </a:xfrm>
          <a:prstGeom prst="rect">
            <a:avLst/>
          </a:prstGeom>
        </p:spPr>
      </p:pic>
    </p:spTree>
    <p:extLst>
      <p:ext uri="{BB962C8B-B14F-4D97-AF65-F5344CB8AC3E}">
        <p14:creationId xmlns:p14="http://schemas.microsoft.com/office/powerpoint/2010/main" val="11763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580830" y="1236631"/>
            <a:ext cx="8725256" cy="2862322"/>
          </a:xfrm>
          <a:prstGeom prst="rect">
            <a:avLst/>
          </a:prstGeom>
          <a:noFill/>
        </p:spPr>
        <p:txBody>
          <a:bodyPr wrap="square" rtlCol="0">
            <a:spAutoFit/>
          </a:bodyPr>
          <a:lstStyle/>
          <a:p>
            <a:pPr algn="ctr"/>
            <a:r>
              <a:rPr lang="en-US" sz="3600" dirty="0">
                <a:solidFill>
                  <a:schemeClr val="accent4">
                    <a:lumMod val="75000"/>
                  </a:schemeClr>
                </a:solidFill>
                <a:latin typeface="Arial" panose="020B0604020202020204" pitchFamily="34" charset="0"/>
                <a:cs typeface="Arial" panose="020B0604020202020204" pitchFamily="34" charset="0"/>
              </a:rPr>
              <a:t>USE OF PROPORTIONALITY</a:t>
            </a:r>
          </a:p>
          <a:p>
            <a:endParaRPr lang="en-US" sz="3600" dirty="0">
              <a:solidFill>
                <a:schemeClr val="accent4">
                  <a:lumMod val="75000"/>
                </a:schemeClr>
              </a:solidFill>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Price		  Allocation		Ratios</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			    (APR)</a:t>
            </a:r>
          </a:p>
        </p:txBody>
      </p:sp>
    </p:spTree>
    <p:extLst>
      <p:ext uri="{BB962C8B-B14F-4D97-AF65-F5344CB8AC3E}">
        <p14:creationId xmlns:p14="http://schemas.microsoft.com/office/powerpoint/2010/main" val="259564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21908" y="766119"/>
            <a:ext cx="9673838" cy="501675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Proportionate land analysis, or price ratios, became a necessity when two or more land types were present within properties.  The land within the whole became a key to understanding markets and value.  Just as a blended price per acre of an improved property includes both the land and building contributions, two different components, so does a blended price per acre of a property with differing land types within its boundaries that are worth differing levels based on the market.</a:t>
            </a:r>
          </a:p>
        </p:txBody>
      </p:sp>
    </p:spTree>
    <p:extLst>
      <p:ext uri="{BB962C8B-B14F-4D97-AF65-F5344CB8AC3E}">
        <p14:creationId xmlns:p14="http://schemas.microsoft.com/office/powerpoint/2010/main" val="27031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30454" y="1065222"/>
            <a:ext cx="9673838"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In many rural markets, the price of a particular type of land often times exceeds that of another, all else equal.  As land size grows, the likelihood of a property boundary capturing more than one type of land within the boundaries increases.  Valuers must have a basic understanding of the way these various mixtures impact the blended price per acre and the mathematical processes necessary to analyze such variations.</a:t>
            </a:r>
          </a:p>
        </p:txBody>
      </p:sp>
    </p:spTree>
    <p:extLst>
      <p:ext uri="{BB962C8B-B14F-4D97-AF65-F5344CB8AC3E}">
        <p14:creationId xmlns:p14="http://schemas.microsoft.com/office/powerpoint/2010/main" val="36541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pic>
        <p:nvPicPr>
          <p:cNvPr id="2" name="Picture 1">
            <a:extLst>
              <a:ext uri="{FF2B5EF4-FFF2-40B4-BE49-F238E27FC236}">
                <a16:creationId xmlns:a16="http://schemas.microsoft.com/office/drawing/2014/main" id="{9543D24E-F0DA-6E1B-7026-54579AB82E16}"/>
              </a:ext>
            </a:extLst>
          </p:cNvPr>
          <p:cNvPicPr>
            <a:picLocks noChangeAspect="1"/>
          </p:cNvPicPr>
          <p:nvPr/>
        </p:nvPicPr>
        <p:blipFill rotWithShape="1">
          <a:blip r:embed="rId4"/>
          <a:srcRect l="18385" t="11465" r="20559" b="20288"/>
          <a:stretch/>
        </p:blipFill>
        <p:spPr>
          <a:xfrm>
            <a:off x="3747211" y="1414100"/>
            <a:ext cx="6012086" cy="3682977"/>
          </a:xfrm>
          <a:prstGeom prst="rect">
            <a:avLst/>
          </a:prstGeom>
        </p:spPr>
      </p:pic>
      <p:sp>
        <p:nvSpPr>
          <p:cNvPr id="4" name="TextBox 3">
            <a:extLst>
              <a:ext uri="{FF2B5EF4-FFF2-40B4-BE49-F238E27FC236}">
                <a16:creationId xmlns:a16="http://schemas.microsoft.com/office/drawing/2014/main" id="{9E24FEAB-7AF8-FC39-D3D4-2F187B5F6F0F}"/>
              </a:ext>
            </a:extLst>
          </p:cNvPr>
          <p:cNvSpPr txBox="1"/>
          <p:nvPr/>
        </p:nvSpPr>
        <p:spPr>
          <a:xfrm>
            <a:off x="2492523" y="495656"/>
            <a:ext cx="6862273"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Value Ratios</a:t>
            </a:r>
          </a:p>
        </p:txBody>
      </p:sp>
      <p:sp>
        <p:nvSpPr>
          <p:cNvPr id="5" name="TextBox 4">
            <a:extLst>
              <a:ext uri="{FF2B5EF4-FFF2-40B4-BE49-F238E27FC236}">
                <a16:creationId xmlns:a16="http://schemas.microsoft.com/office/drawing/2014/main" id="{9A728F3A-7CFC-DE25-68C9-F0AF645A4541}"/>
              </a:ext>
            </a:extLst>
          </p:cNvPr>
          <p:cNvSpPr txBox="1"/>
          <p:nvPr/>
        </p:nvSpPr>
        <p:spPr>
          <a:xfrm>
            <a:off x="2664863" y="5604617"/>
            <a:ext cx="6862273"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Type 1 land consistently brings $3,000 per acre.</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Type 2 land consistently brings $1,500 per acre.</a:t>
            </a:r>
          </a:p>
        </p:txBody>
      </p:sp>
    </p:spTree>
    <p:extLst>
      <p:ext uri="{BB962C8B-B14F-4D97-AF65-F5344CB8AC3E}">
        <p14:creationId xmlns:p14="http://schemas.microsoft.com/office/powerpoint/2010/main" val="236746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30454" y="1065222"/>
            <a:ext cx="9673838" cy="501675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Price relationships have historically utilized the highest priced land in a market as the basis and all inferior categories with lower selling prices are expressed as a percentage of the highest priced.  Type 1 land is the highest and is assigned 100% price ratio, or essentially $1.00.  Type 2 land sells for approximately half of that shown by Type 1; thus, it is assigned a 50% ratio.  In terms of dollars, Type 2 land then equates to $0.50 per acre, and so on for all remaining inferior categories if they exist.</a:t>
            </a:r>
          </a:p>
        </p:txBody>
      </p:sp>
    </p:spTree>
    <p:extLst>
      <p:ext uri="{BB962C8B-B14F-4D97-AF65-F5344CB8AC3E}">
        <p14:creationId xmlns:p14="http://schemas.microsoft.com/office/powerpoint/2010/main" val="186145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4" name="TextBox 3">
            <a:extLst>
              <a:ext uri="{FF2B5EF4-FFF2-40B4-BE49-F238E27FC236}">
                <a16:creationId xmlns:a16="http://schemas.microsoft.com/office/drawing/2014/main" id="{9E24FEAB-7AF8-FC39-D3D4-2F187B5F6F0F}"/>
              </a:ext>
            </a:extLst>
          </p:cNvPr>
          <p:cNvSpPr txBox="1"/>
          <p:nvPr/>
        </p:nvSpPr>
        <p:spPr>
          <a:xfrm>
            <a:off x="4546364" y="937707"/>
            <a:ext cx="3916823" cy="400110"/>
          </a:xfrm>
          <a:prstGeom prst="rect">
            <a:avLst/>
          </a:prstGeom>
          <a:noFill/>
        </p:spPr>
        <p:txBody>
          <a:bodyPr wrap="square" rtlCol="0">
            <a:sp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Allocation Among Land Types</a:t>
            </a:r>
          </a:p>
        </p:txBody>
      </p:sp>
      <p:pic>
        <p:nvPicPr>
          <p:cNvPr id="8" name="Picture 7">
            <a:extLst>
              <a:ext uri="{FF2B5EF4-FFF2-40B4-BE49-F238E27FC236}">
                <a16:creationId xmlns:a16="http://schemas.microsoft.com/office/drawing/2014/main" id="{D35C54FB-6991-0DDF-33A3-362FFA112902}"/>
              </a:ext>
            </a:extLst>
          </p:cNvPr>
          <p:cNvPicPr>
            <a:picLocks noChangeAspect="1"/>
          </p:cNvPicPr>
          <p:nvPr/>
        </p:nvPicPr>
        <p:blipFill rotWithShape="1">
          <a:blip r:embed="rId4"/>
          <a:srcRect l="35896" t="24549" r="8088" b="39371"/>
          <a:stretch/>
        </p:blipFill>
        <p:spPr>
          <a:xfrm>
            <a:off x="3955279" y="1386485"/>
            <a:ext cx="4821252" cy="5110943"/>
          </a:xfrm>
          <a:prstGeom prst="rect">
            <a:avLst/>
          </a:prstGeom>
          <a:ln w="28575">
            <a:solidFill>
              <a:schemeClr val="tx1"/>
            </a:solidFill>
          </a:ln>
        </p:spPr>
      </p:pic>
      <p:sp>
        <p:nvSpPr>
          <p:cNvPr id="9" name="TextBox 8">
            <a:extLst>
              <a:ext uri="{FF2B5EF4-FFF2-40B4-BE49-F238E27FC236}">
                <a16:creationId xmlns:a16="http://schemas.microsoft.com/office/drawing/2014/main" id="{05128263-2667-CF1C-AD39-1B599E8E48BA}"/>
              </a:ext>
            </a:extLst>
          </p:cNvPr>
          <p:cNvSpPr txBox="1"/>
          <p:nvPr/>
        </p:nvSpPr>
        <p:spPr>
          <a:xfrm>
            <a:off x="2288849" y="257145"/>
            <a:ext cx="482125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Consider these (3) Three Sales:</a:t>
            </a:r>
          </a:p>
        </p:txBody>
      </p:sp>
    </p:spTree>
    <p:extLst>
      <p:ext uri="{BB962C8B-B14F-4D97-AF65-F5344CB8AC3E}">
        <p14:creationId xmlns:p14="http://schemas.microsoft.com/office/powerpoint/2010/main" val="120855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4" name="TextBox 3">
            <a:extLst>
              <a:ext uri="{FF2B5EF4-FFF2-40B4-BE49-F238E27FC236}">
                <a16:creationId xmlns:a16="http://schemas.microsoft.com/office/drawing/2014/main" id="{9E24FEAB-7AF8-FC39-D3D4-2F187B5F6F0F}"/>
              </a:ext>
            </a:extLst>
          </p:cNvPr>
          <p:cNvSpPr txBox="1"/>
          <p:nvPr/>
        </p:nvSpPr>
        <p:spPr>
          <a:xfrm>
            <a:off x="4768555" y="160517"/>
            <a:ext cx="3916823" cy="400110"/>
          </a:xfrm>
          <a:prstGeom prst="rect">
            <a:avLst/>
          </a:prstGeom>
          <a:noFill/>
        </p:spPr>
        <p:txBody>
          <a:bodyPr wrap="square" rtlCol="0">
            <a:sp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Allocation Among Land Types</a:t>
            </a:r>
          </a:p>
        </p:txBody>
      </p:sp>
      <p:pic>
        <p:nvPicPr>
          <p:cNvPr id="8" name="Picture 7">
            <a:extLst>
              <a:ext uri="{FF2B5EF4-FFF2-40B4-BE49-F238E27FC236}">
                <a16:creationId xmlns:a16="http://schemas.microsoft.com/office/drawing/2014/main" id="{D35C54FB-6991-0DDF-33A3-362FFA112902}"/>
              </a:ext>
            </a:extLst>
          </p:cNvPr>
          <p:cNvPicPr>
            <a:picLocks noChangeAspect="1"/>
          </p:cNvPicPr>
          <p:nvPr/>
        </p:nvPicPr>
        <p:blipFill rotWithShape="1">
          <a:blip r:embed="rId4"/>
          <a:srcRect l="35896" t="24549" r="8088" b="39371"/>
          <a:stretch/>
        </p:blipFill>
        <p:spPr>
          <a:xfrm>
            <a:off x="4151832" y="560627"/>
            <a:ext cx="4821252" cy="5110943"/>
          </a:xfrm>
          <a:prstGeom prst="rect">
            <a:avLst/>
          </a:prstGeom>
          <a:ln w="28575">
            <a:solidFill>
              <a:schemeClr val="tx1"/>
            </a:solidFill>
          </a:ln>
        </p:spPr>
      </p:pic>
      <p:sp>
        <p:nvSpPr>
          <p:cNvPr id="9" name="TextBox 8">
            <a:extLst>
              <a:ext uri="{FF2B5EF4-FFF2-40B4-BE49-F238E27FC236}">
                <a16:creationId xmlns:a16="http://schemas.microsoft.com/office/drawing/2014/main" id="{05128263-2667-CF1C-AD39-1B599E8E48BA}"/>
              </a:ext>
            </a:extLst>
          </p:cNvPr>
          <p:cNvSpPr txBox="1"/>
          <p:nvPr/>
        </p:nvSpPr>
        <p:spPr>
          <a:xfrm>
            <a:off x="2409203" y="5782877"/>
            <a:ext cx="9007977"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The drawing explains utilization of residual analysis or identifying price contribution.  The first graphic depicts Sale 1, a circular tract of irrigated land containing 280 acres.  The sale price was $840,000, which converts to $3,000 per acre.</a:t>
            </a:r>
          </a:p>
        </p:txBody>
      </p:sp>
    </p:spTree>
    <p:extLst>
      <p:ext uri="{BB962C8B-B14F-4D97-AF65-F5344CB8AC3E}">
        <p14:creationId xmlns:p14="http://schemas.microsoft.com/office/powerpoint/2010/main" val="231991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4" name="TextBox 3">
            <a:extLst>
              <a:ext uri="{FF2B5EF4-FFF2-40B4-BE49-F238E27FC236}">
                <a16:creationId xmlns:a16="http://schemas.microsoft.com/office/drawing/2014/main" id="{9E24FEAB-7AF8-FC39-D3D4-2F187B5F6F0F}"/>
              </a:ext>
            </a:extLst>
          </p:cNvPr>
          <p:cNvSpPr txBox="1"/>
          <p:nvPr/>
        </p:nvSpPr>
        <p:spPr>
          <a:xfrm>
            <a:off x="4869321" y="160518"/>
            <a:ext cx="3916823" cy="400110"/>
          </a:xfrm>
          <a:prstGeom prst="rect">
            <a:avLst/>
          </a:prstGeom>
          <a:noFill/>
        </p:spPr>
        <p:txBody>
          <a:bodyPr wrap="square" rtlCol="0">
            <a:sp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Allocation Among Land Types</a:t>
            </a:r>
          </a:p>
        </p:txBody>
      </p:sp>
      <p:pic>
        <p:nvPicPr>
          <p:cNvPr id="8" name="Picture 7">
            <a:extLst>
              <a:ext uri="{FF2B5EF4-FFF2-40B4-BE49-F238E27FC236}">
                <a16:creationId xmlns:a16="http://schemas.microsoft.com/office/drawing/2014/main" id="{D35C54FB-6991-0DDF-33A3-362FFA112902}"/>
              </a:ext>
            </a:extLst>
          </p:cNvPr>
          <p:cNvPicPr>
            <a:picLocks noChangeAspect="1"/>
          </p:cNvPicPr>
          <p:nvPr/>
        </p:nvPicPr>
        <p:blipFill rotWithShape="1">
          <a:blip r:embed="rId4"/>
          <a:srcRect l="35896" t="24549" r="8088" b="39371"/>
          <a:stretch/>
        </p:blipFill>
        <p:spPr>
          <a:xfrm>
            <a:off x="4536104" y="560628"/>
            <a:ext cx="4436980" cy="4703582"/>
          </a:xfrm>
          <a:prstGeom prst="rect">
            <a:avLst/>
          </a:prstGeom>
          <a:ln w="28575">
            <a:solidFill>
              <a:schemeClr val="tx1"/>
            </a:solidFill>
          </a:ln>
        </p:spPr>
      </p:pic>
      <p:sp>
        <p:nvSpPr>
          <p:cNvPr id="9" name="TextBox 8">
            <a:extLst>
              <a:ext uri="{FF2B5EF4-FFF2-40B4-BE49-F238E27FC236}">
                <a16:creationId xmlns:a16="http://schemas.microsoft.com/office/drawing/2014/main" id="{05128263-2667-CF1C-AD39-1B599E8E48BA}"/>
              </a:ext>
            </a:extLst>
          </p:cNvPr>
          <p:cNvSpPr txBox="1"/>
          <p:nvPr/>
        </p:nvSpPr>
        <p:spPr>
          <a:xfrm>
            <a:off x="2179178" y="5266320"/>
            <a:ext cx="9784933" cy="1384995"/>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The second graphic, Sale 2, is a square tract of land containing 320 acres.  The circular irrigation pivot still covers 280 acres, but the four dry corners contain 40 acres.  These areas can be farmed, but the commodities are dependent upon natural rainfall, i.e., water availability is usually less and not controlled during the critical times during the growing season.  Thus, corners are less valuable and the contribution of the corners becomes a “residual” where the known value of the irrigated land from Sale 1 is deducted from the overall sale price of    Sale 2.  That price residual is allocated to the dry corners, or converts to $1,500 per acre.</a:t>
            </a:r>
          </a:p>
        </p:txBody>
      </p:sp>
    </p:spTree>
    <p:extLst>
      <p:ext uri="{BB962C8B-B14F-4D97-AF65-F5344CB8AC3E}">
        <p14:creationId xmlns:p14="http://schemas.microsoft.com/office/powerpoint/2010/main" val="340073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9"/>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1564596" y="504201"/>
            <a:ext cx="8725256" cy="4832092"/>
          </a:xfrm>
          <a:prstGeom prst="rect">
            <a:avLst/>
          </a:prstGeom>
          <a:noFill/>
        </p:spPr>
        <p:txBody>
          <a:bodyPr wrap="square" rtlCol="0">
            <a:spAutoFit/>
          </a:bodyPr>
          <a:lstStyle/>
          <a:p>
            <a:r>
              <a:rPr lang="en-US" sz="4400" dirty="0">
                <a:solidFill>
                  <a:schemeClr val="accent4">
                    <a:lumMod val="75000"/>
                  </a:schemeClr>
                </a:solidFill>
                <a:latin typeface="Arial" panose="020B0604020202020204" pitchFamily="34" charset="0"/>
                <a:cs typeface="Arial" panose="020B0604020202020204" pitchFamily="34" charset="0"/>
              </a:rPr>
              <a:t>Land Valuation  </a:t>
            </a:r>
            <a:r>
              <a:rPr lang="en-US" sz="4400" dirty="0">
                <a:latin typeface="Arial" panose="020B0604020202020204" pitchFamily="34" charset="0"/>
                <a:cs typeface="Arial" panose="020B0604020202020204" pitchFamily="34" charset="0"/>
              </a:rPr>
              <a:t>is needed for most Right of Way Appraisal Assignments.</a:t>
            </a:r>
          </a:p>
          <a:p>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There are several methods to determine </a:t>
            </a:r>
            <a:r>
              <a:rPr lang="en-US" sz="4400" dirty="0">
                <a:solidFill>
                  <a:schemeClr val="accent4">
                    <a:lumMod val="75000"/>
                  </a:schemeClr>
                </a:solidFill>
                <a:latin typeface="Arial" panose="020B0604020202020204" pitchFamily="34" charset="0"/>
                <a:cs typeface="Arial" panose="020B0604020202020204" pitchFamily="34" charset="0"/>
              </a:rPr>
              <a:t>Land Value</a:t>
            </a:r>
            <a:r>
              <a:rPr lang="en-US"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9393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4" name="TextBox 3">
            <a:extLst>
              <a:ext uri="{FF2B5EF4-FFF2-40B4-BE49-F238E27FC236}">
                <a16:creationId xmlns:a16="http://schemas.microsoft.com/office/drawing/2014/main" id="{9E24FEAB-7AF8-FC39-D3D4-2F187B5F6F0F}"/>
              </a:ext>
            </a:extLst>
          </p:cNvPr>
          <p:cNvSpPr txBox="1"/>
          <p:nvPr/>
        </p:nvSpPr>
        <p:spPr>
          <a:xfrm>
            <a:off x="4869321" y="160518"/>
            <a:ext cx="3916823" cy="400110"/>
          </a:xfrm>
          <a:prstGeom prst="rect">
            <a:avLst/>
          </a:prstGeom>
          <a:noFill/>
        </p:spPr>
        <p:txBody>
          <a:bodyPr wrap="square" rtlCol="0">
            <a:spAutoFit/>
          </a:bodyPr>
          <a:lstStyle/>
          <a:p>
            <a:r>
              <a:rPr lang="en-US" sz="2000" b="1" dirty="0">
                <a:solidFill>
                  <a:schemeClr val="accent5">
                    <a:lumMod val="75000"/>
                  </a:schemeClr>
                </a:solidFill>
                <a:latin typeface="Arial" panose="020B0604020202020204" pitchFamily="34" charset="0"/>
                <a:cs typeface="Arial" panose="020B0604020202020204" pitchFamily="34" charset="0"/>
              </a:rPr>
              <a:t>Allocation Among Land Types</a:t>
            </a:r>
          </a:p>
        </p:txBody>
      </p:sp>
      <p:pic>
        <p:nvPicPr>
          <p:cNvPr id="8" name="Picture 7">
            <a:extLst>
              <a:ext uri="{FF2B5EF4-FFF2-40B4-BE49-F238E27FC236}">
                <a16:creationId xmlns:a16="http://schemas.microsoft.com/office/drawing/2014/main" id="{D35C54FB-6991-0DDF-33A3-362FFA112902}"/>
              </a:ext>
            </a:extLst>
          </p:cNvPr>
          <p:cNvPicPr>
            <a:picLocks noChangeAspect="1"/>
          </p:cNvPicPr>
          <p:nvPr/>
        </p:nvPicPr>
        <p:blipFill rotWithShape="1">
          <a:blip r:embed="rId4"/>
          <a:srcRect l="35896" t="24549" r="8088" b="39371"/>
          <a:stretch/>
        </p:blipFill>
        <p:spPr>
          <a:xfrm>
            <a:off x="4397069" y="560627"/>
            <a:ext cx="4576015" cy="4850971"/>
          </a:xfrm>
          <a:prstGeom prst="rect">
            <a:avLst/>
          </a:prstGeom>
          <a:ln w="28575">
            <a:solidFill>
              <a:schemeClr val="tx1"/>
            </a:solidFill>
          </a:ln>
        </p:spPr>
      </p:pic>
      <p:sp>
        <p:nvSpPr>
          <p:cNvPr id="9" name="TextBox 8">
            <a:extLst>
              <a:ext uri="{FF2B5EF4-FFF2-40B4-BE49-F238E27FC236}">
                <a16:creationId xmlns:a16="http://schemas.microsoft.com/office/drawing/2014/main" id="{05128263-2667-CF1C-AD39-1B599E8E48BA}"/>
              </a:ext>
            </a:extLst>
          </p:cNvPr>
          <p:cNvSpPr txBox="1"/>
          <p:nvPr/>
        </p:nvSpPr>
        <p:spPr>
          <a:xfrm>
            <a:off x="2196269" y="5411599"/>
            <a:ext cx="9784933" cy="116955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The final graphic depicts irregular shaped Sale 3 with three land types.  The tract is located along the river with aesthetic hardwood trees.  A circular 125-acre portion is irrigated plus 35 acres are dryland farmed.  The contribution rates found in Sale 1 and Sale 2 are applied to the irrigated and dry cropland acreages at $3,000 and $1,500 per acre, respectively.  That total is then deducted from the total price of Sale 3, allowing the residual of $4,500 per acre to flow to the non-crop areas.</a:t>
            </a:r>
          </a:p>
        </p:txBody>
      </p:sp>
    </p:spTree>
    <p:extLst>
      <p:ext uri="{BB962C8B-B14F-4D97-AF65-F5344CB8AC3E}">
        <p14:creationId xmlns:p14="http://schemas.microsoft.com/office/powerpoint/2010/main" val="214936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04816" y="142276"/>
            <a:ext cx="9673838"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illustrates the residual process.  The price paid for irrigated land in Sale 1 was applied to the irrigated land in Sale 2; the remaining price or residual represents the contribution for Type 3 (dry cropland) at $1,500 per acre.  Mathematically for Sale 2, ($900,000 price – (280 irrigated acres x $3,000/acre [from Sale 1])) = $60,000, producing $1,500 per acre residual for 40 acres of dry cropland.</a:t>
            </a:r>
          </a:p>
        </p:txBody>
      </p:sp>
      <p:graphicFrame>
        <p:nvGraphicFramePr>
          <p:cNvPr id="4" name="Table 4">
            <a:extLst>
              <a:ext uri="{FF2B5EF4-FFF2-40B4-BE49-F238E27FC236}">
                <a16:creationId xmlns:a16="http://schemas.microsoft.com/office/drawing/2014/main" id="{EC19444D-5DED-2F36-0EF6-DD64E10D9823}"/>
              </a:ext>
            </a:extLst>
          </p:cNvPr>
          <p:cNvGraphicFramePr>
            <a:graphicFrameLocks noGrp="1"/>
          </p:cNvGraphicFramePr>
          <p:nvPr>
            <p:extLst>
              <p:ext uri="{D42A27DB-BD31-4B8C-83A1-F6EECF244321}">
                <p14:modId xmlns:p14="http://schemas.microsoft.com/office/powerpoint/2010/main" val="321541641"/>
              </p:ext>
            </p:extLst>
          </p:nvPr>
        </p:nvGraphicFramePr>
        <p:xfrm>
          <a:off x="2632105" y="3677470"/>
          <a:ext cx="8409062" cy="2014029"/>
        </p:xfrm>
        <a:graphic>
          <a:graphicData uri="http://schemas.openxmlformats.org/drawingml/2006/table">
            <a:tbl>
              <a:tblPr firstRow="1" bandRow="1">
                <a:tableStyleId>{7E9639D4-E3E2-4D34-9284-5A2195B3D0D7}</a:tableStyleId>
              </a:tblPr>
              <a:tblGrid>
                <a:gridCol w="697901">
                  <a:extLst>
                    <a:ext uri="{9D8B030D-6E8A-4147-A177-3AD203B41FA5}">
                      <a16:colId xmlns:a16="http://schemas.microsoft.com/office/drawing/2014/main" val="3205428131"/>
                    </a:ext>
                  </a:extLst>
                </a:gridCol>
                <a:gridCol w="992717">
                  <a:extLst>
                    <a:ext uri="{9D8B030D-6E8A-4147-A177-3AD203B41FA5}">
                      <a16:colId xmlns:a16="http://schemas.microsoft.com/office/drawing/2014/main" val="493533136"/>
                    </a:ext>
                  </a:extLst>
                </a:gridCol>
                <a:gridCol w="501902">
                  <a:extLst>
                    <a:ext uri="{9D8B030D-6E8A-4147-A177-3AD203B41FA5}">
                      <a16:colId xmlns:a16="http://schemas.microsoft.com/office/drawing/2014/main" val="2112111651"/>
                    </a:ext>
                  </a:extLst>
                </a:gridCol>
                <a:gridCol w="678008">
                  <a:extLst>
                    <a:ext uri="{9D8B030D-6E8A-4147-A177-3AD203B41FA5}">
                      <a16:colId xmlns:a16="http://schemas.microsoft.com/office/drawing/2014/main" val="4162289075"/>
                    </a:ext>
                  </a:extLst>
                </a:gridCol>
                <a:gridCol w="704424">
                  <a:extLst>
                    <a:ext uri="{9D8B030D-6E8A-4147-A177-3AD203B41FA5}">
                      <a16:colId xmlns:a16="http://schemas.microsoft.com/office/drawing/2014/main" val="2545106721"/>
                    </a:ext>
                  </a:extLst>
                </a:gridCol>
                <a:gridCol w="713229">
                  <a:extLst>
                    <a:ext uri="{9D8B030D-6E8A-4147-A177-3AD203B41FA5}">
                      <a16:colId xmlns:a16="http://schemas.microsoft.com/office/drawing/2014/main" val="3802970310"/>
                    </a:ext>
                  </a:extLst>
                </a:gridCol>
                <a:gridCol w="642787">
                  <a:extLst>
                    <a:ext uri="{9D8B030D-6E8A-4147-A177-3AD203B41FA5}">
                      <a16:colId xmlns:a16="http://schemas.microsoft.com/office/drawing/2014/main" val="56440728"/>
                    </a:ext>
                  </a:extLst>
                </a:gridCol>
                <a:gridCol w="713229">
                  <a:extLst>
                    <a:ext uri="{9D8B030D-6E8A-4147-A177-3AD203B41FA5}">
                      <a16:colId xmlns:a16="http://schemas.microsoft.com/office/drawing/2014/main" val="3865453234"/>
                    </a:ext>
                  </a:extLst>
                </a:gridCol>
                <a:gridCol w="636914">
                  <a:extLst>
                    <a:ext uri="{9D8B030D-6E8A-4147-A177-3AD203B41FA5}">
                      <a16:colId xmlns:a16="http://schemas.microsoft.com/office/drawing/2014/main" val="2626135355"/>
                    </a:ext>
                  </a:extLst>
                </a:gridCol>
                <a:gridCol w="780740">
                  <a:extLst>
                    <a:ext uri="{9D8B030D-6E8A-4147-A177-3AD203B41FA5}">
                      <a16:colId xmlns:a16="http://schemas.microsoft.com/office/drawing/2014/main" val="3836417320"/>
                    </a:ext>
                  </a:extLst>
                </a:gridCol>
                <a:gridCol w="615063">
                  <a:extLst>
                    <a:ext uri="{9D8B030D-6E8A-4147-A177-3AD203B41FA5}">
                      <a16:colId xmlns:a16="http://schemas.microsoft.com/office/drawing/2014/main" val="4155622334"/>
                    </a:ext>
                  </a:extLst>
                </a:gridCol>
                <a:gridCol w="732148">
                  <a:extLst>
                    <a:ext uri="{9D8B030D-6E8A-4147-A177-3AD203B41FA5}">
                      <a16:colId xmlns:a16="http://schemas.microsoft.com/office/drawing/2014/main" val="1373047573"/>
                    </a:ext>
                  </a:extLst>
                </a:gridCol>
              </a:tblGrid>
              <a:tr h="559452">
                <a:tc>
                  <a:txBody>
                    <a:bodyPr/>
                    <a:lstStyle/>
                    <a:p>
                      <a:endParaRPr lang="en-US" dirty="0">
                        <a:solidFill>
                          <a:schemeClr val="bg1"/>
                        </a:solidFill>
                      </a:endParaRPr>
                    </a:p>
                  </a:txBody>
                  <a:tcPr/>
                </a:tc>
                <a:tc>
                  <a:txBody>
                    <a:bodyPr/>
                    <a:lstStyle/>
                    <a:p>
                      <a:r>
                        <a:rPr lang="en-US" sz="1200" dirty="0">
                          <a:solidFill>
                            <a:schemeClr val="bg1"/>
                          </a:solidFill>
                        </a:rPr>
                        <a:t>Sale Price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Size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Time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Access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Price/AC</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5146269"/>
                  </a:ext>
                </a:extLst>
              </a:tr>
              <a:tr h="484859">
                <a:tc>
                  <a:txBody>
                    <a:bodyPr/>
                    <a:lstStyle/>
                    <a:p>
                      <a:r>
                        <a:rPr lang="en-US" sz="1200" b="1" dirty="0"/>
                        <a:t>Sale 1</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$840,000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0680620"/>
                  </a:ext>
                </a:extLst>
              </a:tr>
              <a:tr h="484859">
                <a:tc>
                  <a:txBody>
                    <a:bodyPr/>
                    <a:lstStyle/>
                    <a:p>
                      <a:r>
                        <a:rPr lang="en-US" sz="1200" b="1" dirty="0"/>
                        <a:t>Sale 2</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$900,000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320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$2,813</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40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$1,500</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1908584"/>
                  </a:ext>
                </a:extLst>
              </a:tr>
              <a:tr h="484859">
                <a:tc>
                  <a:txBody>
                    <a:bodyPr/>
                    <a:lstStyle/>
                    <a:p>
                      <a:r>
                        <a:rPr lang="en-US" sz="1200" b="1" dirty="0"/>
                        <a:t>Sale 3</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$1,147,500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320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$3,586</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160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$4,500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125</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35</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$1,500</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486554"/>
                  </a:ext>
                </a:extLst>
              </a:tr>
            </a:tbl>
          </a:graphicData>
        </a:graphic>
      </p:graphicFrame>
      <p:sp>
        <p:nvSpPr>
          <p:cNvPr id="5" name="TextBox 4">
            <a:extLst>
              <a:ext uri="{FF2B5EF4-FFF2-40B4-BE49-F238E27FC236}">
                <a16:creationId xmlns:a16="http://schemas.microsoft.com/office/drawing/2014/main" id="{4ABBDBB3-A43A-3E38-0E0F-4259D1016777}"/>
              </a:ext>
            </a:extLst>
          </p:cNvPr>
          <p:cNvSpPr txBox="1"/>
          <p:nvPr/>
        </p:nvSpPr>
        <p:spPr>
          <a:xfrm>
            <a:off x="2632105" y="3196127"/>
            <a:ext cx="76997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Tabular Allocation Amongst Land Types</a:t>
            </a:r>
          </a:p>
        </p:txBody>
      </p:sp>
      <p:sp>
        <p:nvSpPr>
          <p:cNvPr id="6" name="Arrow: Curved Right 5">
            <a:extLst>
              <a:ext uri="{FF2B5EF4-FFF2-40B4-BE49-F238E27FC236}">
                <a16:creationId xmlns:a16="http://schemas.microsoft.com/office/drawing/2014/main" id="{A6C6C69E-5582-3EE0-E59E-2D0844B6AA74}"/>
              </a:ext>
            </a:extLst>
          </p:cNvPr>
          <p:cNvSpPr/>
          <p:nvPr/>
        </p:nvSpPr>
        <p:spPr>
          <a:xfrm>
            <a:off x="8681105" y="4310986"/>
            <a:ext cx="264920" cy="5904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6D915462-F8B0-FDDA-BB1D-6571F5D4DEAB}"/>
              </a:ext>
            </a:extLst>
          </p:cNvPr>
          <p:cNvSpPr/>
          <p:nvPr/>
        </p:nvSpPr>
        <p:spPr>
          <a:xfrm>
            <a:off x="8681105" y="4901471"/>
            <a:ext cx="264920" cy="48237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B85A0949-A0F1-1136-4575-F67BB725A43D}"/>
              </a:ext>
            </a:extLst>
          </p:cNvPr>
          <p:cNvSpPr/>
          <p:nvPr/>
        </p:nvSpPr>
        <p:spPr>
          <a:xfrm>
            <a:off x="10066945" y="4792329"/>
            <a:ext cx="264920" cy="5904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9476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398521" y="2962034"/>
            <a:ext cx="967383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same irrigated rate of $3,000 per acre and $1,500/acre for dry cropland is used for the residual or contribution for the timbered river area in Sale 3.  Mathematically, ($1,147,500 – ((125 irrigated acres x $3,000) – (35 dry crop acres x $1,500/acre)) = $720,000 ÷ 160 acres), or $4,500/acre for the Type 1 recreational land.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process summary of residual analysis begins with either the </a:t>
            </a:r>
            <a:r>
              <a:rPr lang="en-US" sz="2400" i="1" dirty="0">
                <a:latin typeface="Arial" panose="020B0604020202020204" pitchFamily="34" charset="0"/>
                <a:cs typeface="Arial" panose="020B0604020202020204" pitchFamily="34" charset="0"/>
              </a:rPr>
              <a:t>most valuable </a:t>
            </a:r>
            <a:r>
              <a:rPr lang="en-US" sz="2400" dirty="0">
                <a:latin typeface="Arial" panose="020B0604020202020204" pitchFamily="34" charset="0"/>
                <a:cs typeface="Arial" panose="020B0604020202020204" pitchFamily="34" charset="0"/>
              </a:rPr>
              <a:t>or </a:t>
            </a:r>
            <a:r>
              <a:rPr lang="en-US" sz="2400" i="1" dirty="0">
                <a:latin typeface="Arial" panose="020B0604020202020204" pitchFamily="34" charset="0"/>
                <a:cs typeface="Arial" panose="020B0604020202020204" pitchFamily="34" charset="0"/>
              </a:rPr>
              <a:t>predominant land type</a:t>
            </a:r>
            <a:r>
              <a:rPr lang="en-US" sz="2400" dirty="0">
                <a:latin typeface="Arial" panose="020B0604020202020204" pitchFamily="34" charset="0"/>
                <a:cs typeface="Arial" panose="020B0604020202020204" pitchFamily="34" charset="0"/>
              </a:rPr>
              <a:t> in a market.</a:t>
            </a:r>
          </a:p>
        </p:txBody>
      </p:sp>
      <p:graphicFrame>
        <p:nvGraphicFramePr>
          <p:cNvPr id="4" name="Table 4">
            <a:extLst>
              <a:ext uri="{FF2B5EF4-FFF2-40B4-BE49-F238E27FC236}">
                <a16:creationId xmlns:a16="http://schemas.microsoft.com/office/drawing/2014/main" id="{EC19444D-5DED-2F36-0EF6-DD64E10D9823}"/>
              </a:ext>
            </a:extLst>
          </p:cNvPr>
          <p:cNvGraphicFramePr>
            <a:graphicFrameLocks noGrp="1"/>
          </p:cNvGraphicFramePr>
          <p:nvPr>
            <p:extLst>
              <p:ext uri="{D42A27DB-BD31-4B8C-83A1-F6EECF244321}">
                <p14:modId xmlns:p14="http://schemas.microsoft.com/office/powerpoint/2010/main" val="1971638901"/>
              </p:ext>
            </p:extLst>
          </p:nvPr>
        </p:nvGraphicFramePr>
        <p:xfrm>
          <a:off x="2785929" y="467135"/>
          <a:ext cx="8409062" cy="2014029"/>
        </p:xfrm>
        <a:graphic>
          <a:graphicData uri="http://schemas.openxmlformats.org/drawingml/2006/table">
            <a:tbl>
              <a:tblPr firstRow="1" bandRow="1">
                <a:tableStyleId>{7E9639D4-E3E2-4D34-9284-5A2195B3D0D7}</a:tableStyleId>
              </a:tblPr>
              <a:tblGrid>
                <a:gridCol w="697901">
                  <a:extLst>
                    <a:ext uri="{9D8B030D-6E8A-4147-A177-3AD203B41FA5}">
                      <a16:colId xmlns:a16="http://schemas.microsoft.com/office/drawing/2014/main" val="3205428131"/>
                    </a:ext>
                  </a:extLst>
                </a:gridCol>
                <a:gridCol w="992717">
                  <a:extLst>
                    <a:ext uri="{9D8B030D-6E8A-4147-A177-3AD203B41FA5}">
                      <a16:colId xmlns:a16="http://schemas.microsoft.com/office/drawing/2014/main" val="493533136"/>
                    </a:ext>
                  </a:extLst>
                </a:gridCol>
                <a:gridCol w="501902">
                  <a:extLst>
                    <a:ext uri="{9D8B030D-6E8A-4147-A177-3AD203B41FA5}">
                      <a16:colId xmlns:a16="http://schemas.microsoft.com/office/drawing/2014/main" val="2112111651"/>
                    </a:ext>
                  </a:extLst>
                </a:gridCol>
                <a:gridCol w="678008">
                  <a:extLst>
                    <a:ext uri="{9D8B030D-6E8A-4147-A177-3AD203B41FA5}">
                      <a16:colId xmlns:a16="http://schemas.microsoft.com/office/drawing/2014/main" val="4162289075"/>
                    </a:ext>
                  </a:extLst>
                </a:gridCol>
                <a:gridCol w="704424">
                  <a:extLst>
                    <a:ext uri="{9D8B030D-6E8A-4147-A177-3AD203B41FA5}">
                      <a16:colId xmlns:a16="http://schemas.microsoft.com/office/drawing/2014/main" val="2545106721"/>
                    </a:ext>
                  </a:extLst>
                </a:gridCol>
                <a:gridCol w="713229">
                  <a:extLst>
                    <a:ext uri="{9D8B030D-6E8A-4147-A177-3AD203B41FA5}">
                      <a16:colId xmlns:a16="http://schemas.microsoft.com/office/drawing/2014/main" val="3802970310"/>
                    </a:ext>
                  </a:extLst>
                </a:gridCol>
                <a:gridCol w="642787">
                  <a:extLst>
                    <a:ext uri="{9D8B030D-6E8A-4147-A177-3AD203B41FA5}">
                      <a16:colId xmlns:a16="http://schemas.microsoft.com/office/drawing/2014/main" val="56440728"/>
                    </a:ext>
                  </a:extLst>
                </a:gridCol>
                <a:gridCol w="713229">
                  <a:extLst>
                    <a:ext uri="{9D8B030D-6E8A-4147-A177-3AD203B41FA5}">
                      <a16:colId xmlns:a16="http://schemas.microsoft.com/office/drawing/2014/main" val="3865453234"/>
                    </a:ext>
                  </a:extLst>
                </a:gridCol>
                <a:gridCol w="636914">
                  <a:extLst>
                    <a:ext uri="{9D8B030D-6E8A-4147-A177-3AD203B41FA5}">
                      <a16:colId xmlns:a16="http://schemas.microsoft.com/office/drawing/2014/main" val="2626135355"/>
                    </a:ext>
                  </a:extLst>
                </a:gridCol>
                <a:gridCol w="780740">
                  <a:extLst>
                    <a:ext uri="{9D8B030D-6E8A-4147-A177-3AD203B41FA5}">
                      <a16:colId xmlns:a16="http://schemas.microsoft.com/office/drawing/2014/main" val="3836417320"/>
                    </a:ext>
                  </a:extLst>
                </a:gridCol>
                <a:gridCol w="615063">
                  <a:extLst>
                    <a:ext uri="{9D8B030D-6E8A-4147-A177-3AD203B41FA5}">
                      <a16:colId xmlns:a16="http://schemas.microsoft.com/office/drawing/2014/main" val="4155622334"/>
                    </a:ext>
                  </a:extLst>
                </a:gridCol>
                <a:gridCol w="732148">
                  <a:extLst>
                    <a:ext uri="{9D8B030D-6E8A-4147-A177-3AD203B41FA5}">
                      <a16:colId xmlns:a16="http://schemas.microsoft.com/office/drawing/2014/main" val="1373047573"/>
                    </a:ext>
                  </a:extLst>
                </a:gridCol>
              </a:tblGrid>
              <a:tr h="559452">
                <a:tc>
                  <a:txBody>
                    <a:bodyPr/>
                    <a:lstStyle/>
                    <a:p>
                      <a:endParaRPr lang="en-US" dirty="0">
                        <a:solidFill>
                          <a:schemeClr val="bg1"/>
                        </a:solidFill>
                      </a:endParaRPr>
                    </a:p>
                  </a:txBody>
                  <a:tcPr/>
                </a:tc>
                <a:tc>
                  <a:txBody>
                    <a:bodyPr/>
                    <a:lstStyle/>
                    <a:p>
                      <a:r>
                        <a:rPr lang="en-US" sz="1200" dirty="0">
                          <a:solidFill>
                            <a:schemeClr val="bg1"/>
                          </a:solidFill>
                        </a:rPr>
                        <a:t>Sale Price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Size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Time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Access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Price/AC</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Acres</a:t>
                      </a:r>
                      <a:endParaRPr lang="en-US" sz="1200" dirty="0">
                        <a:solidFill>
                          <a:schemeClr val="bg1"/>
                        </a:solidFill>
                        <a:latin typeface="Arial" panose="020B0604020202020204" pitchFamily="34" charset="0"/>
                        <a:cs typeface="Arial" panose="020B0604020202020204" pitchFamily="34" charset="0"/>
                      </a:endParaRPr>
                    </a:p>
                  </a:txBody>
                  <a:tcPr/>
                </a:tc>
                <a:tc>
                  <a:txBody>
                    <a:bodyPr/>
                    <a:lstStyle/>
                    <a:p>
                      <a:r>
                        <a:rPr lang="en-US" sz="1200" dirty="0">
                          <a:solidFill>
                            <a:schemeClr val="bg1"/>
                          </a:solidFill>
                        </a:rPr>
                        <a:t>$/Acre</a:t>
                      </a:r>
                      <a:endParaRPr lang="en-US" sz="12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5146269"/>
                  </a:ext>
                </a:extLst>
              </a:tr>
              <a:tr h="484859">
                <a:tc>
                  <a:txBody>
                    <a:bodyPr/>
                    <a:lstStyle/>
                    <a:p>
                      <a:r>
                        <a:rPr lang="en-US" sz="1200" b="1" dirty="0"/>
                        <a:t>Sale 1</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$840,000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0680620"/>
                  </a:ext>
                </a:extLst>
              </a:tr>
              <a:tr h="484859">
                <a:tc>
                  <a:txBody>
                    <a:bodyPr/>
                    <a:lstStyle/>
                    <a:p>
                      <a:r>
                        <a:rPr lang="en-US" sz="1200" b="1" dirty="0"/>
                        <a:t>Sale 2</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$900,000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320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$2,813</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000" b="1" dirty="0">
                          <a:solidFill>
                            <a:schemeClr val="tx1"/>
                          </a:solidFill>
                        </a:rPr>
                        <a:t>0</a:t>
                      </a:r>
                      <a:endParaRPr lang="en-US" sz="1000" b="1" dirty="0">
                        <a:solidFill>
                          <a:schemeClr val="tx1"/>
                        </a:solidFill>
                        <a:latin typeface="Arial" panose="020B0604020202020204" pitchFamily="34" charset="0"/>
                        <a:cs typeface="Arial" panose="020B0604020202020204" pitchFamily="34" charset="0"/>
                      </a:endParaRPr>
                    </a:p>
                  </a:txBody>
                  <a:tcPr>
                    <a:solidFill>
                      <a:srgbClr val="92D050"/>
                    </a:solidFill>
                  </a:tcPr>
                </a:tc>
                <a:tc>
                  <a:txBody>
                    <a:bodyPr/>
                    <a:lstStyle/>
                    <a:p>
                      <a:r>
                        <a:rPr lang="en-US" sz="1000" b="1" dirty="0">
                          <a:solidFill>
                            <a:schemeClr val="tx1"/>
                          </a:solidFill>
                        </a:rPr>
                        <a:t>$ -</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280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40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$1,500</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61908584"/>
                  </a:ext>
                </a:extLst>
              </a:tr>
              <a:tr h="484859">
                <a:tc>
                  <a:txBody>
                    <a:bodyPr/>
                    <a:lstStyle/>
                    <a:p>
                      <a:r>
                        <a:rPr lang="en-US" sz="1200" b="1" dirty="0"/>
                        <a:t>Sale 3</a:t>
                      </a:r>
                      <a:endParaRPr lang="en-US" sz="1200" b="1" dirty="0">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$1,147,500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320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Current</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Paved Hwy</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$3,586</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160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$4,500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125</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$3,000</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35</a:t>
                      </a:r>
                      <a:endParaRPr lang="en-US" sz="1000" b="1" dirty="0">
                        <a:solidFill>
                          <a:schemeClr val="tx1"/>
                        </a:solidFill>
                        <a:latin typeface="Arial" panose="020B0604020202020204" pitchFamily="34" charset="0"/>
                        <a:cs typeface="Arial" panose="020B0604020202020204" pitchFamily="34" charset="0"/>
                      </a:endParaRPr>
                    </a:p>
                  </a:txBody>
                  <a:tcPr/>
                </a:tc>
                <a:tc>
                  <a:txBody>
                    <a:bodyPr/>
                    <a:lstStyle/>
                    <a:p>
                      <a:r>
                        <a:rPr lang="en-US" sz="1000" b="1" dirty="0">
                          <a:solidFill>
                            <a:schemeClr val="tx1"/>
                          </a:solidFill>
                        </a:rPr>
                        <a:t>$1,500</a:t>
                      </a:r>
                      <a:endParaRPr lang="en-US" sz="1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4486554"/>
                  </a:ext>
                </a:extLst>
              </a:tr>
            </a:tbl>
          </a:graphicData>
        </a:graphic>
      </p:graphicFrame>
      <p:sp>
        <p:nvSpPr>
          <p:cNvPr id="6" name="Arrow: Curved Right 5">
            <a:extLst>
              <a:ext uri="{FF2B5EF4-FFF2-40B4-BE49-F238E27FC236}">
                <a16:creationId xmlns:a16="http://schemas.microsoft.com/office/drawing/2014/main" id="{A6C6C69E-5582-3EE0-E59E-2D0844B6AA74}"/>
              </a:ext>
            </a:extLst>
          </p:cNvPr>
          <p:cNvSpPr/>
          <p:nvPr/>
        </p:nvSpPr>
        <p:spPr>
          <a:xfrm>
            <a:off x="8813565" y="1080676"/>
            <a:ext cx="264920" cy="5904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6D915462-F8B0-FDDA-BB1D-6571F5D4DEAB}"/>
              </a:ext>
            </a:extLst>
          </p:cNvPr>
          <p:cNvSpPr/>
          <p:nvPr/>
        </p:nvSpPr>
        <p:spPr>
          <a:xfrm>
            <a:off x="8813565" y="1671161"/>
            <a:ext cx="264920" cy="48237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B85A0949-A0F1-1136-4575-F67BB725A43D}"/>
              </a:ext>
            </a:extLst>
          </p:cNvPr>
          <p:cNvSpPr/>
          <p:nvPr/>
        </p:nvSpPr>
        <p:spPr>
          <a:xfrm>
            <a:off x="10220769" y="1587642"/>
            <a:ext cx="264920" cy="5904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093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30453" y="124026"/>
            <a:ext cx="9673838" cy="4154984"/>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But it can also be converted to a Ratio.</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aphicFrame>
        <p:nvGraphicFramePr>
          <p:cNvPr id="2" name="Table 8">
            <a:extLst>
              <a:ext uri="{FF2B5EF4-FFF2-40B4-BE49-F238E27FC236}">
                <a16:creationId xmlns:a16="http://schemas.microsoft.com/office/drawing/2014/main" id="{6C63FE6B-33D8-5601-6488-06086DF9983D}"/>
              </a:ext>
            </a:extLst>
          </p:cNvPr>
          <p:cNvGraphicFramePr>
            <a:graphicFrameLocks noGrp="1"/>
          </p:cNvGraphicFramePr>
          <p:nvPr>
            <p:extLst>
              <p:ext uri="{D42A27DB-BD31-4B8C-83A1-F6EECF244321}">
                <p14:modId xmlns:p14="http://schemas.microsoft.com/office/powerpoint/2010/main" val="1750154546"/>
              </p:ext>
            </p:extLst>
          </p:nvPr>
        </p:nvGraphicFramePr>
        <p:xfrm>
          <a:off x="2561840" y="1693886"/>
          <a:ext cx="8522056" cy="1112520"/>
        </p:xfrm>
        <a:graphic>
          <a:graphicData uri="http://schemas.openxmlformats.org/drawingml/2006/table">
            <a:tbl>
              <a:tblPr firstRow="1" bandRow="1">
                <a:tableStyleId>{616DA210-FB5B-4158-B5E0-FEB733F419BA}</a:tableStyleId>
              </a:tblPr>
              <a:tblGrid>
                <a:gridCol w="4261028">
                  <a:extLst>
                    <a:ext uri="{9D8B030D-6E8A-4147-A177-3AD203B41FA5}">
                      <a16:colId xmlns:a16="http://schemas.microsoft.com/office/drawing/2014/main" val="2630920805"/>
                    </a:ext>
                  </a:extLst>
                </a:gridCol>
                <a:gridCol w="4261028">
                  <a:extLst>
                    <a:ext uri="{9D8B030D-6E8A-4147-A177-3AD203B41FA5}">
                      <a16:colId xmlns:a16="http://schemas.microsoft.com/office/drawing/2014/main" val="4087093700"/>
                    </a:ext>
                  </a:extLst>
                </a:gridCol>
              </a:tblGrid>
              <a:tr h="370840">
                <a:tc>
                  <a:txBody>
                    <a:bodyPr/>
                    <a:lstStyle/>
                    <a:p>
                      <a:r>
                        <a:rPr lang="en-US" b="0" dirty="0"/>
                        <a:t>Type 1 (Recreational):</a:t>
                      </a:r>
                    </a:p>
                  </a:txBody>
                  <a:tcPr/>
                </a:tc>
                <a:tc>
                  <a:txBody>
                    <a:bodyPr/>
                    <a:lstStyle/>
                    <a:p>
                      <a:r>
                        <a:rPr lang="en-US" b="0" dirty="0"/>
                        <a:t>$4,500/Acre = 100%</a:t>
                      </a:r>
                    </a:p>
                  </a:txBody>
                  <a:tcPr/>
                </a:tc>
                <a:extLst>
                  <a:ext uri="{0D108BD9-81ED-4DB2-BD59-A6C34878D82A}">
                    <a16:rowId xmlns:a16="http://schemas.microsoft.com/office/drawing/2014/main" val="2157967315"/>
                  </a:ext>
                </a:extLst>
              </a:tr>
              <a:tr h="370840">
                <a:tc>
                  <a:txBody>
                    <a:bodyPr/>
                    <a:lstStyle/>
                    <a:p>
                      <a:r>
                        <a:rPr lang="en-US" dirty="0"/>
                        <a:t>Type 2 (Irrigated):</a:t>
                      </a:r>
                    </a:p>
                  </a:txBody>
                  <a:tcPr/>
                </a:tc>
                <a:tc>
                  <a:txBody>
                    <a:bodyPr/>
                    <a:lstStyle/>
                    <a:p>
                      <a:r>
                        <a:rPr lang="en-US" dirty="0"/>
                        <a:t>$3,000/Acre = 67%  ($3,000 ÷ $4,500)</a:t>
                      </a:r>
                    </a:p>
                  </a:txBody>
                  <a:tcPr/>
                </a:tc>
                <a:extLst>
                  <a:ext uri="{0D108BD9-81ED-4DB2-BD59-A6C34878D82A}">
                    <a16:rowId xmlns:a16="http://schemas.microsoft.com/office/drawing/2014/main" val="1590419912"/>
                  </a:ext>
                </a:extLst>
              </a:tr>
              <a:tr h="370840">
                <a:tc>
                  <a:txBody>
                    <a:bodyPr/>
                    <a:lstStyle/>
                    <a:p>
                      <a:r>
                        <a:rPr lang="en-US" dirty="0"/>
                        <a:t>Type 3 (Dry Cropland):</a:t>
                      </a:r>
                    </a:p>
                  </a:txBody>
                  <a:tcPr/>
                </a:tc>
                <a:tc>
                  <a:txBody>
                    <a:bodyPr/>
                    <a:lstStyle/>
                    <a:p>
                      <a:r>
                        <a:rPr lang="en-US" dirty="0"/>
                        <a:t>$1,500/Acre = 33%  ($1,500 ÷ $4,500)</a:t>
                      </a:r>
                    </a:p>
                  </a:txBody>
                  <a:tcPr/>
                </a:tc>
                <a:extLst>
                  <a:ext uri="{0D108BD9-81ED-4DB2-BD59-A6C34878D82A}">
                    <a16:rowId xmlns:a16="http://schemas.microsoft.com/office/drawing/2014/main" val="1728202426"/>
                  </a:ext>
                </a:extLst>
              </a:tr>
            </a:tbl>
          </a:graphicData>
        </a:graphic>
      </p:graphicFrame>
    </p:spTree>
    <p:extLst>
      <p:ext uri="{BB962C8B-B14F-4D97-AF65-F5344CB8AC3E}">
        <p14:creationId xmlns:p14="http://schemas.microsoft.com/office/powerpoint/2010/main" val="217259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Logo&#10;&#10;Description automatically generated">
            <a:extLst>
              <a:ext uri="{FF2B5EF4-FFF2-40B4-BE49-F238E27FC236}">
                <a16:creationId xmlns:a16="http://schemas.microsoft.com/office/drawing/2014/main" id="{8A516D7E-3DBE-49B3-7B6C-328D37A5A35B}"/>
              </a:ext>
            </a:extLst>
          </p:cNvPr>
          <p:cNvPicPr>
            <a:picLocks noChangeAspect="1"/>
          </p:cNvPicPr>
          <p:nvPr/>
        </p:nvPicPr>
        <p:blipFill>
          <a:blip r:embed="rId3"/>
          <a:stretch>
            <a:fillRect/>
          </a:stretch>
        </p:blipFill>
        <p:spPr>
          <a:xfrm>
            <a:off x="201020" y="500693"/>
            <a:ext cx="1281289" cy="1371600"/>
          </a:xfrm>
          <a:prstGeom prst="rect">
            <a:avLst/>
          </a:prstGeom>
        </p:spPr>
      </p:pic>
      <p:sp>
        <p:nvSpPr>
          <p:cNvPr id="3" name="TextBox 2">
            <a:extLst>
              <a:ext uri="{FF2B5EF4-FFF2-40B4-BE49-F238E27FC236}">
                <a16:creationId xmlns:a16="http://schemas.microsoft.com/office/drawing/2014/main" id="{90BEEF49-4394-C00E-3E16-D3DA40C2C4F9}"/>
              </a:ext>
            </a:extLst>
          </p:cNvPr>
          <p:cNvSpPr txBox="1"/>
          <p:nvPr/>
        </p:nvSpPr>
        <p:spPr>
          <a:xfrm>
            <a:off x="4264352" y="128951"/>
            <a:ext cx="7366474" cy="649408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Because markets present a smaller dataset with which to conduct analysis, identifying the relationship between land types allows for the allocation of sale price amongst those land types regardless of differences in physical features.  While differences such as paved road frontage versus gravel county road frontage may have an impact to the overall price per acre, that impact is equally felt amongst all land types, and thus their price relationship remains the same in most cases.</a:t>
            </a:r>
          </a:p>
        </p:txBody>
      </p:sp>
    </p:spTree>
    <p:extLst>
      <p:ext uri="{BB962C8B-B14F-4D97-AF65-F5344CB8AC3E}">
        <p14:creationId xmlns:p14="http://schemas.microsoft.com/office/powerpoint/2010/main" val="297082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Logo&#10;&#10;Description automatically generated">
            <a:extLst>
              <a:ext uri="{FF2B5EF4-FFF2-40B4-BE49-F238E27FC236}">
                <a16:creationId xmlns:a16="http://schemas.microsoft.com/office/drawing/2014/main" id="{8A516D7E-3DBE-49B3-7B6C-328D37A5A35B}"/>
              </a:ext>
            </a:extLst>
          </p:cNvPr>
          <p:cNvPicPr>
            <a:picLocks noChangeAspect="1"/>
          </p:cNvPicPr>
          <p:nvPr/>
        </p:nvPicPr>
        <p:blipFill>
          <a:blip r:embed="rId3"/>
          <a:stretch>
            <a:fillRect/>
          </a:stretch>
        </p:blipFill>
        <p:spPr>
          <a:xfrm>
            <a:off x="201020" y="500693"/>
            <a:ext cx="1281289" cy="1371600"/>
          </a:xfrm>
          <a:prstGeom prst="rect">
            <a:avLst/>
          </a:prstGeom>
        </p:spPr>
      </p:pic>
      <p:sp>
        <p:nvSpPr>
          <p:cNvPr id="3" name="TextBox 2">
            <a:extLst>
              <a:ext uri="{FF2B5EF4-FFF2-40B4-BE49-F238E27FC236}">
                <a16:creationId xmlns:a16="http://schemas.microsoft.com/office/drawing/2014/main" id="{90BEEF49-4394-C00E-3E16-D3DA40C2C4F9}"/>
              </a:ext>
            </a:extLst>
          </p:cNvPr>
          <p:cNvSpPr txBox="1"/>
          <p:nvPr/>
        </p:nvSpPr>
        <p:spPr>
          <a:xfrm>
            <a:off x="4281443" y="674400"/>
            <a:ext cx="7366474" cy="550920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To establish the price ratios, an appraiser must choose the land type upon which to base all ratios.  For example, an appraiser may choose to consider the most expensive land in a market as the Type 1, or Class 1 land.  All other land types are then assigned a ratio dependent upon their price relationship with the Type 1.  Utilizing the data, the value relationships would be as follows:</a:t>
            </a:r>
          </a:p>
        </p:txBody>
      </p:sp>
    </p:spTree>
    <p:extLst>
      <p:ext uri="{BB962C8B-B14F-4D97-AF65-F5344CB8AC3E}">
        <p14:creationId xmlns:p14="http://schemas.microsoft.com/office/powerpoint/2010/main" val="395683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2" name="Picture 11">
            <a:extLst>
              <a:ext uri="{FF2B5EF4-FFF2-40B4-BE49-F238E27FC236}">
                <a16:creationId xmlns:a16="http://schemas.microsoft.com/office/drawing/2014/main" id="{A2C682C9-147D-EEFC-7029-701062890191}"/>
              </a:ext>
            </a:extLst>
          </p:cNvPr>
          <p:cNvPicPr>
            <a:picLocks noChangeAspect="1"/>
          </p:cNvPicPr>
          <p:nvPr/>
        </p:nvPicPr>
        <p:blipFill rotWithShape="1">
          <a:blip r:embed="rId9"/>
          <a:srcRect l="18393" t="21381" r="48869" b="23789"/>
          <a:stretch/>
        </p:blipFill>
        <p:spPr>
          <a:xfrm rot="5400000">
            <a:off x="3370623" y="-447446"/>
            <a:ext cx="6125976" cy="7927939"/>
          </a:xfrm>
          <a:prstGeom prst="rect">
            <a:avLst/>
          </a:prstGeom>
          <a:ln w="28575">
            <a:solidFill>
              <a:schemeClr val="tx1"/>
            </a:solidFill>
          </a:ln>
        </p:spPr>
      </p:pic>
    </p:spTree>
    <p:extLst>
      <p:ext uri="{BB962C8B-B14F-4D97-AF65-F5344CB8AC3E}">
        <p14:creationId xmlns:p14="http://schemas.microsoft.com/office/powerpoint/2010/main" val="190104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204816" y="142276"/>
            <a:ext cx="967383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APPLICATION OF PRICE RATIOS</a:t>
            </a:r>
          </a:p>
        </p:txBody>
      </p:sp>
      <p:sp>
        <p:nvSpPr>
          <p:cNvPr id="2" name="TextBox 1">
            <a:extLst>
              <a:ext uri="{FF2B5EF4-FFF2-40B4-BE49-F238E27FC236}">
                <a16:creationId xmlns:a16="http://schemas.microsoft.com/office/drawing/2014/main" id="{33DD2025-61A5-6EB1-1F56-62FB67A65881}"/>
              </a:ext>
            </a:extLst>
          </p:cNvPr>
          <p:cNvSpPr txBox="1"/>
          <p:nvPr/>
        </p:nvSpPr>
        <p:spPr>
          <a:xfrm>
            <a:off x="2392822" y="828942"/>
            <a:ext cx="907563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Price ratios allow the appraiser to analyze sales containing various land type mixtures.  In the following example, a property is composed of the same acreages for each of the three land types.</a:t>
            </a:r>
          </a:p>
        </p:txBody>
      </p:sp>
      <p:graphicFrame>
        <p:nvGraphicFramePr>
          <p:cNvPr id="9" name="Table 9">
            <a:extLst>
              <a:ext uri="{FF2B5EF4-FFF2-40B4-BE49-F238E27FC236}">
                <a16:creationId xmlns:a16="http://schemas.microsoft.com/office/drawing/2014/main" id="{D7B74BC8-388B-1C80-85B8-D220C9380579}"/>
              </a:ext>
            </a:extLst>
          </p:cNvPr>
          <p:cNvGraphicFramePr>
            <a:graphicFrameLocks noGrp="1"/>
          </p:cNvGraphicFramePr>
          <p:nvPr>
            <p:extLst>
              <p:ext uri="{D42A27DB-BD31-4B8C-83A1-F6EECF244321}">
                <p14:modId xmlns:p14="http://schemas.microsoft.com/office/powerpoint/2010/main" val="611197145"/>
              </p:ext>
            </p:extLst>
          </p:nvPr>
        </p:nvGraphicFramePr>
        <p:xfrm>
          <a:off x="2690025" y="2086993"/>
          <a:ext cx="8564788" cy="2062480"/>
        </p:xfrm>
        <a:graphic>
          <a:graphicData uri="http://schemas.openxmlformats.org/drawingml/2006/table">
            <a:tbl>
              <a:tblPr firstRow="1" bandRow="1">
                <a:tableStyleId>{E929F9F4-4A8F-4326-A1B4-22849713DDAB}</a:tableStyleId>
              </a:tblPr>
              <a:tblGrid>
                <a:gridCol w="1300861">
                  <a:extLst>
                    <a:ext uri="{9D8B030D-6E8A-4147-A177-3AD203B41FA5}">
                      <a16:colId xmlns:a16="http://schemas.microsoft.com/office/drawing/2014/main" val="1893662663"/>
                    </a:ext>
                  </a:extLst>
                </a:gridCol>
                <a:gridCol w="1410507">
                  <a:extLst>
                    <a:ext uri="{9D8B030D-6E8A-4147-A177-3AD203B41FA5}">
                      <a16:colId xmlns:a16="http://schemas.microsoft.com/office/drawing/2014/main" val="611502169"/>
                    </a:ext>
                  </a:extLst>
                </a:gridCol>
                <a:gridCol w="1170684">
                  <a:extLst>
                    <a:ext uri="{9D8B030D-6E8A-4147-A177-3AD203B41FA5}">
                      <a16:colId xmlns:a16="http://schemas.microsoft.com/office/drawing/2014/main" val="1744154656"/>
                    </a:ext>
                  </a:extLst>
                </a:gridCol>
                <a:gridCol w="1170684">
                  <a:extLst>
                    <a:ext uri="{9D8B030D-6E8A-4147-A177-3AD203B41FA5}">
                      <a16:colId xmlns:a16="http://schemas.microsoft.com/office/drawing/2014/main" val="1594868207"/>
                    </a:ext>
                  </a:extLst>
                </a:gridCol>
                <a:gridCol w="1170684">
                  <a:extLst>
                    <a:ext uri="{9D8B030D-6E8A-4147-A177-3AD203B41FA5}">
                      <a16:colId xmlns:a16="http://schemas.microsoft.com/office/drawing/2014/main" val="3246355124"/>
                    </a:ext>
                  </a:extLst>
                </a:gridCol>
                <a:gridCol w="803123">
                  <a:extLst>
                    <a:ext uri="{9D8B030D-6E8A-4147-A177-3AD203B41FA5}">
                      <a16:colId xmlns:a16="http://schemas.microsoft.com/office/drawing/2014/main" val="4051433637"/>
                    </a:ext>
                  </a:extLst>
                </a:gridCol>
                <a:gridCol w="1538245">
                  <a:extLst>
                    <a:ext uri="{9D8B030D-6E8A-4147-A177-3AD203B41FA5}">
                      <a16:colId xmlns:a16="http://schemas.microsoft.com/office/drawing/2014/main" val="2007596089"/>
                    </a:ext>
                  </a:extLst>
                </a:gridCol>
              </a:tblGrid>
              <a:tr h="370840">
                <a:tc>
                  <a:txBody>
                    <a:bodyPr/>
                    <a:lstStyle/>
                    <a:p>
                      <a:r>
                        <a:rPr lang="en-US" sz="1600" dirty="0"/>
                        <a:t>Land Type</a:t>
                      </a:r>
                    </a:p>
                  </a:txBody>
                  <a:tcPr/>
                </a:tc>
                <a:tc>
                  <a:txBody>
                    <a:bodyPr/>
                    <a:lstStyle/>
                    <a:p>
                      <a:r>
                        <a:rPr lang="en-US" sz="1600" dirty="0"/>
                        <a:t>Description</a:t>
                      </a:r>
                    </a:p>
                  </a:txBody>
                  <a:tcPr/>
                </a:tc>
                <a:tc>
                  <a:txBody>
                    <a:bodyPr/>
                    <a:lstStyle/>
                    <a:p>
                      <a:r>
                        <a:rPr lang="en-US" sz="1600" dirty="0"/>
                        <a:t>Acres</a:t>
                      </a:r>
                    </a:p>
                  </a:txBody>
                  <a:tcPr/>
                </a:tc>
                <a:tc>
                  <a:txBody>
                    <a:bodyPr/>
                    <a:lstStyle/>
                    <a:p>
                      <a:endParaRPr lang="en-US" sz="1600" dirty="0"/>
                    </a:p>
                  </a:txBody>
                  <a:tcPr/>
                </a:tc>
                <a:tc>
                  <a:txBody>
                    <a:bodyPr/>
                    <a:lstStyle/>
                    <a:p>
                      <a:r>
                        <a:rPr lang="en-US" sz="1600" dirty="0"/>
                        <a:t>Value Ratio</a:t>
                      </a:r>
                    </a:p>
                  </a:txBody>
                  <a:tcPr/>
                </a:tc>
                <a:tc>
                  <a:txBody>
                    <a:bodyPr/>
                    <a:lstStyle/>
                    <a:p>
                      <a:endParaRPr lang="en-US" sz="1600" dirty="0"/>
                    </a:p>
                  </a:txBody>
                  <a:tcPr/>
                </a:tc>
                <a:tc>
                  <a:txBody>
                    <a:bodyPr/>
                    <a:lstStyle/>
                    <a:p>
                      <a:r>
                        <a:rPr lang="en-US" sz="1600" dirty="0"/>
                        <a:t>Equivalency</a:t>
                      </a:r>
                    </a:p>
                  </a:txBody>
                  <a:tcPr/>
                </a:tc>
                <a:extLst>
                  <a:ext uri="{0D108BD9-81ED-4DB2-BD59-A6C34878D82A}">
                    <a16:rowId xmlns:a16="http://schemas.microsoft.com/office/drawing/2014/main" val="4041316016"/>
                  </a:ext>
                </a:extLst>
              </a:tr>
              <a:tr h="370840">
                <a:tc>
                  <a:txBody>
                    <a:bodyPr/>
                    <a:lstStyle/>
                    <a:p>
                      <a:r>
                        <a:rPr lang="en-US" sz="1600" dirty="0"/>
                        <a:t>Land Type 1</a:t>
                      </a:r>
                    </a:p>
                  </a:txBody>
                  <a:tcPr/>
                </a:tc>
                <a:tc>
                  <a:txBody>
                    <a:bodyPr/>
                    <a:lstStyle/>
                    <a:p>
                      <a:r>
                        <a:rPr lang="en-US" sz="1600" dirty="0"/>
                        <a:t>Recreational</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100.00%</a:t>
                      </a:r>
                    </a:p>
                  </a:txBody>
                  <a:tcPr/>
                </a:tc>
                <a:tc>
                  <a:txBody>
                    <a:bodyPr/>
                    <a:lstStyle/>
                    <a:p>
                      <a:pPr algn="ctr"/>
                      <a:r>
                        <a:rPr lang="en-US" sz="1600" dirty="0"/>
                        <a:t>=</a:t>
                      </a:r>
                    </a:p>
                  </a:txBody>
                  <a:tcPr/>
                </a:tc>
                <a:tc>
                  <a:txBody>
                    <a:bodyPr/>
                    <a:lstStyle/>
                    <a:p>
                      <a:r>
                        <a:rPr lang="en-US" sz="1600" dirty="0"/>
                        <a:t>100</a:t>
                      </a:r>
                    </a:p>
                  </a:txBody>
                  <a:tcPr/>
                </a:tc>
                <a:extLst>
                  <a:ext uri="{0D108BD9-81ED-4DB2-BD59-A6C34878D82A}">
                    <a16:rowId xmlns:a16="http://schemas.microsoft.com/office/drawing/2014/main" val="262066658"/>
                  </a:ext>
                </a:extLst>
              </a:tr>
              <a:tr h="370840">
                <a:tc>
                  <a:txBody>
                    <a:bodyPr/>
                    <a:lstStyle/>
                    <a:p>
                      <a:r>
                        <a:rPr lang="en-US" sz="1600" dirty="0"/>
                        <a:t>Land Type 2</a:t>
                      </a:r>
                    </a:p>
                  </a:txBody>
                  <a:tcPr/>
                </a:tc>
                <a:tc>
                  <a:txBody>
                    <a:bodyPr/>
                    <a:lstStyle/>
                    <a:p>
                      <a:r>
                        <a:rPr lang="en-US" sz="1600" dirty="0"/>
                        <a:t>Irrigated</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66.67%</a:t>
                      </a:r>
                    </a:p>
                  </a:txBody>
                  <a:tcPr/>
                </a:tc>
                <a:tc>
                  <a:txBody>
                    <a:bodyPr/>
                    <a:lstStyle/>
                    <a:p>
                      <a:pPr algn="ctr"/>
                      <a:r>
                        <a:rPr lang="en-US" sz="1600" dirty="0"/>
                        <a:t>=</a:t>
                      </a:r>
                    </a:p>
                  </a:txBody>
                  <a:tcPr/>
                </a:tc>
                <a:tc>
                  <a:txBody>
                    <a:bodyPr/>
                    <a:lstStyle/>
                    <a:p>
                      <a:r>
                        <a:rPr lang="en-US" sz="1600" dirty="0"/>
                        <a:t>66.67</a:t>
                      </a:r>
                    </a:p>
                  </a:txBody>
                  <a:tcPr/>
                </a:tc>
                <a:extLst>
                  <a:ext uri="{0D108BD9-81ED-4DB2-BD59-A6C34878D82A}">
                    <a16:rowId xmlns:a16="http://schemas.microsoft.com/office/drawing/2014/main" val="640309907"/>
                  </a:ext>
                </a:extLst>
              </a:tr>
              <a:tr h="370840">
                <a:tc>
                  <a:txBody>
                    <a:bodyPr/>
                    <a:lstStyle/>
                    <a:p>
                      <a:r>
                        <a:rPr lang="en-US" sz="1600" dirty="0"/>
                        <a:t>Land Type 3</a:t>
                      </a:r>
                    </a:p>
                  </a:txBody>
                  <a:tcPr/>
                </a:tc>
                <a:tc>
                  <a:txBody>
                    <a:bodyPr/>
                    <a:lstStyle/>
                    <a:p>
                      <a:r>
                        <a:rPr lang="en-US" sz="1600" dirty="0"/>
                        <a:t>Dry Crop</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33.33%</a:t>
                      </a:r>
                    </a:p>
                  </a:txBody>
                  <a:tcPr/>
                </a:tc>
                <a:tc>
                  <a:txBody>
                    <a:bodyPr/>
                    <a:lstStyle/>
                    <a:p>
                      <a:pPr algn="ctr"/>
                      <a:r>
                        <a:rPr lang="en-US" sz="1600" dirty="0"/>
                        <a:t>=</a:t>
                      </a:r>
                    </a:p>
                  </a:txBody>
                  <a:tcPr/>
                </a:tc>
                <a:tc>
                  <a:txBody>
                    <a:bodyPr/>
                    <a:lstStyle/>
                    <a:p>
                      <a:r>
                        <a:rPr lang="en-US" sz="1600" u="sng" dirty="0"/>
                        <a:t>33.33</a:t>
                      </a:r>
                    </a:p>
                  </a:txBody>
                  <a:tcPr/>
                </a:tc>
                <a:extLst>
                  <a:ext uri="{0D108BD9-81ED-4DB2-BD59-A6C34878D82A}">
                    <a16:rowId xmlns:a16="http://schemas.microsoft.com/office/drawing/2014/main" val="3584722869"/>
                  </a:ext>
                </a:extLst>
              </a:tr>
              <a:tr h="37084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200.00</a:t>
                      </a:r>
                    </a:p>
                  </a:txBody>
                  <a:tcPr/>
                </a:tc>
                <a:extLst>
                  <a:ext uri="{0D108BD9-81ED-4DB2-BD59-A6C34878D82A}">
                    <a16:rowId xmlns:a16="http://schemas.microsoft.com/office/drawing/2014/main" val="3413356064"/>
                  </a:ext>
                </a:extLst>
              </a:tr>
            </a:tbl>
          </a:graphicData>
        </a:graphic>
      </p:graphicFrame>
      <p:sp>
        <p:nvSpPr>
          <p:cNvPr id="10" name="TextBox 9">
            <a:extLst>
              <a:ext uri="{FF2B5EF4-FFF2-40B4-BE49-F238E27FC236}">
                <a16:creationId xmlns:a16="http://schemas.microsoft.com/office/drawing/2014/main" id="{3DB3227C-E0D9-4766-CE66-78C0D6B4004F}"/>
              </a:ext>
            </a:extLst>
          </p:cNvPr>
          <p:cNvSpPr txBox="1"/>
          <p:nvPr/>
        </p:nvSpPr>
        <p:spPr>
          <a:xfrm>
            <a:off x="7469025" y="3780141"/>
            <a:ext cx="248682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Total Equivalency</a:t>
            </a:r>
          </a:p>
        </p:txBody>
      </p:sp>
      <p:sp>
        <p:nvSpPr>
          <p:cNvPr id="11" name="TextBox 10">
            <a:extLst>
              <a:ext uri="{FF2B5EF4-FFF2-40B4-BE49-F238E27FC236}">
                <a16:creationId xmlns:a16="http://schemas.microsoft.com/office/drawing/2014/main" id="{86803862-5D70-1550-C56F-1C9579390F16}"/>
              </a:ext>
            </a:extLst>
          </p:cNvPr>
          <p:cNvSpPr txBox="1"/>
          <p:nvPr/>
        </p:nvSpPr>
        <p:spPr>
          <a:xfrm>
            <a:off x="2434602" y="4505564"/>
            <a:ext cx="907563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Note the total of the subject property parcel is 300 acres.</a:t>
            </a:r>
          </a:p>
        </p:txBody>
      </p:sp>
    </p:spTree>
    <p:extLst>
      <p:ext uri="{BB962C8B-B14F-4D97-AF65-F5344CB8AC3E}">
        <p14:creationId xmlns:p14="http://schemas.microsoft.com/office/powerpoint/2010/main" val="1726030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graphicFrame>
        <p:nvGraphicFramePr>
          <p:cNvPr id="9" name="Table 9">
            <a:extLst>
              <a:ext uri="{FF2B5EF4-FFF2-40B4-BE49-F238E27FC236}">
                <a16:creationId xmlns:a16="http://schemas.microsoft.com/office/drawing/2014/main" id="{D7B74BC8-388B-1C80-85B8-D220C9380579}"/>
              </a:ext>
            </a:extLst>
          </p:cNvPr>
          <p:cNvGraphicFramePr>
            <a:graphicFrameLocks noGrp="1"/>
          </p:cNvGraphicFramePr>
          <p:nvPr>
            <p:extLst>
              <p:ext uri="{D42A27DB-BD31-4B8C-83A1-F6EECF244321}">
                <p14:modId xmlns:p14="http://schemas.microsoft.com/office/powerpoint/2010/main" val="2325393730"/>
              </p:ext>
            </p:extLst>
          </p:nvPr>
        </p:nvGraphicFramePr>
        <p:xfrm>
          <a:off x="2690025" y="513139"/>
          <a:ext cx="8564788" cy="2062480"/>
        </p:xfrm>
        <a:graphic>
          <a:graphicData uri="http://schemas.openxmlformats.org/drawingml/2006/table">
            <a:tbl>
              <a:tblPr firstRow="1" bandRow="1">
                <a:tableStyleId>{E929F9F4-4A8F-4326-A1B4-22849713DDAB}</a:tableStyleId>
              </a:tblPr>
              <a:tblGrid>
                <a:gridCol w="1300861">
                  <a:extLst>
                    <a:ext uri="{9D8B030D-6E8A-4147-A177-3AD203B41FA5}">
                      <a16:colId xmlns:a16="http://schemas.microsoft.com/office/drawing/2014/main" val="1893662663"/>
                    </a:ext>
                  </a:extLst>
                </a:gridCol>
                <a:gridCol w="1410507">
                  <a:extLst>
                    <a:ext uri="{9D8B030D-6E8A-4147-A177-3AD203B41FA5}">
                      <a16:colId xmlns:a16="http://schemas.microsoft.com/office/drawing/2014/main" val="611502169"/>
                    </a:ext>
                  </a:extLst>
                </a:gridCol>
                <a:gridCol w="1170684">
                  <a:extLst>
                    <a:ext uri="{9D8B030D-6E8A-4147-A177-3AD203B41FA5}">
                      <a16:colId xmlns:a16="http://schemas.microsoft.com/office/drawing/2014/main" val="1744154656"/>
                    </a:ext>
                  </a:extLst>
                </a:gridCol>
                <a:gridCol w="1170684">
                  <a:extLst>
                    <a:ext uri="{9D8B030D-6E8A-4147-A177-3AD203B41FA5}">
                      <a16:colId xmlns:a16="http://schemas.microsoft.com/office/drawing/2014/main" val="1594868207"/>
                    </a:ext>
                  </a:extLst>
                </a:gridCol>
                <a:gridCol w="1170684">
                  <a:extLst>
                    <a:ext uri="{9D8B030D-6E8A-4147-A177-3AD203B41FA5}">
                      <a16:colId xmlns:a16="http://schemas.microsoft.com/office/drawing/2014/main" val="3246355124"/>
                    </a:ext>
                  </a:extLst>
                </a:gridCol>
                <a:gridCol w="803123">
                  <a:extLst>
                    <a:ext uri="{9D8B030D-6E8A-4147-A177-3AD203B41FA5}">
                      <a16:colId xmlns:a16="http://schemas.microsoft.com/office/drawing/2014/main" val="4051433637"/>
                    </a:ext>
                  </a:extLst>
                </a:gridCol>
                <a:gridCol w="1538245">
                  <a:extLst>
                    <a:ext uri="{9D8B030D-6E8A-4147-A177-3AD203B41FA5}">
                      <a16:colId xmlns:a16="http://schemas.microsoft.com/office/drawing/2014/main" val="2007596089"/>
                    </a:ext>
                  </a:extLst>
                </a:gridCol>
              </a:tblGrid>
              <a:tr h="370840">
                <a:tc>
                  <a:txBody>
                    <a:bodyPr/>
                    <a:lstStyle/>
                    <a:p>
                      <a:r>
                        <a:rPr lang="en-US" sz="1600" dirty="0"/>
                        <a:t>Land Type</a:t>
                      </a:r>
                    </a:p>
                  </a:txBody>
                  <a:tcPr/>
                </a:tc>
                <a:tc>
                  <a:txBody>
                    <a:bodyPr/>
                    <a:lstStyle/>
                    <a:p>
                      <a:r>
                        <a:rPr lang="en-US" sz="1600" dirty="0"/>
                        <a:t>Description</a:t>
                      </a:r>
                    </a:p>
                  </a:txBody>
                  <a:tcPr/>
                </a:tc>
                <a:tc>
                  <a:txBody>
                    <a:bodyPr/>
                    <a:lstStyle/>
                    <a:p>
                      <a:r>
                        <a:rPr lang="en-US" sz="1600" dirty="0"/>
                        <a:t>Acres</a:t>
                      </a:r>
                    </a:p>
                  </a:txBody>
                  <a:tcPr/>
                </a:tc>
                <a:tc>
                  <a:txBody>
                    <a:bodyPr/>
                    <a:lstStyle/>
                    <a:p>
                      <a:endParaRPr lang="en-US" sz="1600" dirty="0"/>
                    </a:p>
                  </a:txBody>
                  <a:tcPr/>
                </a:tc>
                <a:tc>
                  <a:txBody>
                    <a:bodyPr/>
                    <a:lstStyle/>
                    <a:p>
                      <a:r>
                        <a:rPr lang="en-US" sz="1600" dirty="0"/>
                        <a:t>Value Ratio</a:t>
                      </a:r>
                    </a:p>
                  </a:txBody>
                  <a:tcPr/>
                </a:tc>
                <a:tc>
                  <a:txBody>
                    <a:bodyPr/>
                    <a:lstStyle/>
                    <a:p>
                      <a:endParaRPr lang="en-US" sz="1600" dirty="0"/>
                    </a:p>
                  </a:txBody>
                  <a:tcPr/>
                </a:tc>
                <a:tc>
                  <a:txBody>
                    <a:bodyPr/>
                    <a:lstStyle/>
                    <a:p>
                      <a:r>
                        <a:rPr lang="en-US" sz="1600" dirty="0"/>
                        <a:t>Equivalency</a:t>
                      </a:r>
                    </a:p>
                  </a:txBody>
                  <a:tcPr/>
                </a:tc>
                <a:extLst>
                  <a:ext uri="{0D108BD9-81ED-4DB2-BD59-A6C34878D82A}">
                    <a16:rowId xmlns:a16="http://schemas.microsoft.com/office/drawing/2014/main" val="4041316016"/>
                  </a:ext>
                </a:extLst>
              </a:tr>
              <a:tr h="370840">
                <a:tc>
                  <a:txBody>
                    <a:bodyPr/>
                    <a:lstStyle/>
                    <a:p>
                      <a:r>
                        <a:rPr lang="en-US" sz="1600" dirty="0"/>
                        <a:t>Land Type 1</a:t>
                      </a:r>
                    </a:p>
                  </a:txBody>
                  <a:tcPr/>
                </a:tc>
                <a:tc>
                  <a:txBody>
                    <a:bodyPr/>
                    <a:lstStyle/>
                    <a:p>
                      <a:r>
                        <a:rPr lang="en-US" sz="1600" dirty="0"/>
                        <a:t>Recreational</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100.00%</a:t>
                      </a:r>
                    </a:p>
                  </a:txBody>
                  <a:tcPr/>
                </a:tc>
                <a:tc>
                  <a:txBody>
                    <a:bodyPr/>
                    <a:lstStyle/>
                    <a:p>
                      <a:pPr algn="ctr"/>
                      <a:r>
                        <a:rPr lang="en-US" sz="1600" dirty="0"/>
                        <a:t>=</a:t>
                      </a:r>
                    </a:p>
                  </a:txBody>
                  <a:tcPr/>
                </a:tc>
                <a:tc>
                  <a:txBody>
                    <a:bodyPr/>
                    <a:lstStyle/>
                    <a:p>
                      <a:r>
                        <a:rPr lang="en-US" sz="1600" dirty="0"/>
                        <a:t>100</a:t>
                      </a:r>
                    </a:p>
                  </a:txBody>
                  <a:tcPr/>
                </a:tc>
                <a:extLst>
                  <a:ext uri="{0D108BD9-81ED-4DB2-BD59-A6C34878D82A}">
                    <a16:rowId xmlns:a16="http://schemas.microsoft.com/office/drawing/2014/main" val="262066658"/>
                  </a:ext>
                </a:extLst>
              </a:tr>
              <a:tr h="370840">
                <a:tc>
                  <a:txBody>
                    <a:bodyPr/>
                    <a:lstStyle/>
                    <a:p>
                      <a:r>
                        <a:rPr lang="en-US" sz="1600" dirty="0"/>
                        <a:t>Land Type 2</a:t>
                      </a:r>
                    </a:p>
                  </a:txBody>
                  <a:tcPr/>
                </a:tc>
                <a:tc>
                  <a:txBody>
                    <a:bodyPr/>
                    <a:lstStyle/>
                    <a:p>
                      <a:r>
                        <a:rPr lang="en-US" sz="1600" dirty="0"/>
                        <a:t>Irrigated</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66.67%</a:t>
                      </a:r>
                    </a:p>
                  </a:txBody>
                  <a:tcPr/>
                </a:tc>
                <a:tc>
                  <a:txBody>
                    <a:bodyPr/>
                    <a:lstStyle/>
                    <a:p>
                      <a:pPr algn="ctr"/>
                      <a:r>
                        <a:rPr lang="en-US" sz="1600" dirty="0"/>
                        <a:t>=</a:t>
                      </a:r>
                    </a:p>
                  </a:txBody>
                  <a:tcPr/>
                </a:tc>
                <a:tc>
                  <a:txBody>
                    <a:bodyPr/>
                    <a:lstStyle/>
                    <a:p>
                      <a:r>
                        <a:rPr lang="en-US" sz="1600" dirty="0"/>
                        <a:t>66.67</a:t>
                      </a:r>
                    </a:p>
                  </a:txBody>
                  <a:tcPr/>
                </a:tc>
                <a:extLst>
                  <a:ext uri="{0D108BD9-81ED-4DB2-BD59-A6C34878D82A}">
                    <a16:rowId xmlns:a16="http://schemas.microsoft.com/office/drawing/2014/main" val="640309907"/>
                  </a:ext>
                </a:extLst>
              </a:tr>
              <a:tr h="370840">
                <a:tc>
                  <a:txBody>
                    <a:bodyPr/>
                    <a:lstStyle/>
                    <a:p>
                      <a:r>
                        <a:rPr lang="en-US" sz="1600" dirty="0"/>
                        <a:t>Land Type 3</a:t>
                      </a:r>
                    </a:p>
                  </a:txBody>
                  <a:tcPr/>
                </a:tc>
                <a:tc>
                  <a:txBody>
                    <a:bodyPr/>
                    <a:lstStyle/>
                    <a:p>
                      <a:r>
                        <a:rPr lang="en-US" sz="1600" dirty="0"/>
                        <a:t>Dry Crop</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33.33%</a:t>
                      </a:r>
                    </a:p>
                  </a:txBody>
                  <a:tcPr/>
                </a:tc>
                <a:tc>
                  <a:txBody>
                    <a:bodyPr/>
                    <a:lstStyle/>
                    <a:p>
                      <a:pPr algn="ctr"/>
                      <a:r>
                        <a:rPr lang="en-US" sz="1600" dirty="0"/>
                        <a:t>=</a:t>
                      </a:r>
                    </a:p>
                  </a:txBody>
                  <a:tcPr/>
                </a:tc>
                <a:tc>
                  <a:txBody>
                    <a:bodyPr/>
                    <a:lstStyle/>
                    <a:p>
                      <a:r>
                        <a:rPr lang="en-US" sz="1600" u="sng" dirty="0"/>
                        <a:t>33.33</a:t>
                      </a:r>
                    </a:p>
                  </a:txBody>
                  <a:tcPr/>
                </a:tc>
                <a:extLst>
                  <a:ext uri="{0D108BD9-81ED-4DB2-BD59-A6C34878D82A}">
                    <a16:rowId xmlns:a16="http://schemas.microsoft.com/office/drawing/2014/main" val="3584722869"/>
                  </a:ext>
                </a:extLst>
              </a:tr>
              <a:tr h="37084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200.00</a:t>
                      </a:r>
                    </a:p>
                  </a:txBody>
                  <a:tcPr/>
                </a:tc>
                <a:extLst>
                  <a:ext uri="{0D108BD9-81ED-4DB2-BD59-A6C34878D82A}">
                    <a16:rowId xmlns:a16="http://schemas.microsoft.com/office/drawing/2014/main" val="3413356064"/>
                  </a:ext>
                </a:extLst>
              </a:tr>
            </a:tbl>
          </a:graphicData>
        </a:graphic>
      </p:graphicFrame>
      <p:sp>
        <p:nvSpPr>
          <p:cNvPr id="10" name="TextBox 9">
            <a:extLst>
              <a:ext uri="{FF2B5EF4-FFF2-40B4-BE49-F238E27FC236}">
                <a16:creationId xmlns:a16="http://schemas.microsoft.com/office/drawing/2014/main" id="{3DB3227C-E0D9-4766-CE66-78C0D6B4004F}"/>
              </a:ext>
            </a:extLst>
          </p:cNvPr>
          <p:cNvSpPr txBox="1"/>
          <p:nvPr/>
        </p:nvSpPr>
        <p:spPr>
          <a:xfrm>
            <a:off x="7263926" y="2206287"/>
            <a:ext cx="248682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Total Equivalency</a:t>
            </a:r>
          </a:p>
        </p:txBody>
      </p:sp>
      <p:sp>
        <p:nvSpPr>
          <p:cNvPr id="11" name="TextBox 10">
            <a:extLst>
              <a:ext uri="{FF2B5EF4-FFF2-40B4-BE49-F238E27FC236}">
                <a16:creationId xmlns:a16="http://schemas.microsoft.com/office/drawing/2014/main" id="{86803862-5D70-1550-C56F-1C9579390F16}"/>
              </a:ext>
            </a:extLst>
          </p:cNvPr>
          <p:cNvSpPr txBox="1"/>
          <p:nvPr/>
        </p:nvSpPr>
        <p:spPr>
          <a:xfrm>
            <a:off x="2588426" y="2977825"/>
            <a:ext cx="9075634"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property contains 300 acres equally dispersed with 100 acres each.  Recreational land is utilized to establish the “base” and ratios.  The ratios are applied to the acreages within each land type to convert the inferior land price to 100% equivalency.  In this case, each are of:</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Recreational land is worth a full acre, or 100%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Irrigated crop is worth 0.67 acres of 100% land, and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Dry crop is worth 0.33 acres of 100% land</a:t>
            </a:r>
          </a:p>
        </p:txBody>
      </p:sp>
    </p:spTree>
    <p:extLst>
      <p:ext uri="{BB962C8B-B14F-4D97-AF65-F5344CB8AC3E}">
        <p14:creationId xmlns:p14="http://schemas.microsoft.com/office/powerpoint/2010/main" val="1187540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graphicFrame>
        <p:nvGraphicFramePr>
          <p:cNvPr id="9" name="Table 9">
            <a:extLst>
              <a:ext uri="{FF2B5EF4-FFF2-40B4-BE49-F238E27FC236}">
                <a16:creationId xmlns:a16="http://schemas.microsoft.com/office/drawing/2014/main" id="{D7B74BC8-388B-1C80-85B8-D220C9380579}"/>
              </a:ext>
            </a:extLst>
          </p:cNvPr>
          <p:cNvGraphicFramePr>
            <a:graphicFrameLocks noGrp="1"/>
          </p:cNvGraphicFramePr>
          <p:nvPr/>
        </p:nvGraphicFramePr>
        <p:xfrm>
          <a:off x="2690025" y="513139"/>
          <a:ext cx="8564788" cy="2062480"/>
        </p:xfrm>
        <a:graphic>
          <a:graphicData uri="http://schemas.openxmlformats.org/drawingml/2006/table">
            <a:tbl>
              <a:tblPr firstRow="1" bandRow="1">
                <a:tableStyleId>{E929F9F4-4A8F-4326-A1B4-22849713DDAB}</a:tableStyleId>
              </a:tblPr>
              <a:tblGrid>
                <a:gridCol w="1300861">
                  <a:extLst>
                    <a:ext uri="{9D8B030D-6E8A-4147-A177-3AD203B41FA5}">
                      <a16:colId xmlns:a16="http://schemas.microsoft.com/office/drawing/2014/main" val="1893662663"/>
                    </a:ext>
                  </a:extLst>
                </a:gridCol>
                <a:gridCol w="1410507">
                  <a:extLst>
                    <a:ext uri="{9D8B030D-6E8A-4147-A177-3AD203B41FA5}">
                      <a16:colId xmlns:a16="http://schemas.microsoft.com/office/drawing/2014/main" val="611502169"/>
                    </a:ext>
                  </a:extLst>
                </a:gridCol>
                <a:gridCol w="1170684">
                  <a:extLst>
                    <a:ext uri="{9D8B030D-6E8A-4147-A177-3AD203B41FA5}">
                      <a16:colId xmlns:a16="http://schemas.microsoft.com/office/drawing/2014/main" val="1744154656"/>
                    </a:ext>
                  </a:extLst>
                </a:gridCol>
                <a:gridCol w="1170684">
                  <a:extLst>
                    <a:ext uri="{9D8B030D-6E8A-4147-A177-3AD203B41FA5}">
                      <a16:colId xmlns:a16="http://schemas.microsoft.com/office/drawing/2014/main" val="1594868207"/>
                    </a:ext>
                  </a:extLst>
                </a:gridCol>
                <a:gridCol w="1170684">
                  <a:extLst>
                    <a:ext uri="{9D8B030D-6E8A-4147-A177-3AD203B41FA5}">
                      <a16:colId xmlns:a16="http://schemas.microsoft.com/office/drawing/2014/main" val="3246355124"/>
                    </a:ext>
                  </a:extLst>
                </a:gridCol>
                <a:gridCol w="803123">
                  <a:extLst>
                    <a:ext uri="{9D8B030D-6E8A-4147-A177-3AD203B41FA5}">
                      <a16:colId xmlns:a16="http://schemas.microsoft.com/office/drawing/2014/main" val="4051433637"/>
                    </a:ext>
                  </a:extLst>
                </a:gridCol>
                <a:gridCol w="1538245">
                  <a:extLst>
                    <a:ext uri="{9D8B030D-6E8A-4147-A177-3AD203B41FA5}">
                      <a16:colId xmlns:a16="http://schemas.microsoft.com/office/drawing/2014/main" val="2007596089"/>
                    </a:ext>
                  </a:extLst>
                </a:gridCol>
              </a:tblGrid>
              <a:tr h="370840">
                <a:tc>
                  <a:txBody>
                    <a:bodyPr/>
                    <a:lstStyle/>
                    <a:p>
                      <a:r>
                        <a:rPr lang="en-US" sz="1600" dirty="0"/>
                        <a:t>Land Type</a:t>
                      </a:r>
                    </a:p>
                  </a:txBody>
                  <a:tcPr/>
                </a:tc>
                <a:tc>
                  <a:txBody>
                    <a:bodyPr/>
                    <a:lstStyle/>
                    <a:p>
                      <a:r>
                        <a:rPr lang="en-US" sz="1600" dirty="0"/>
                        <a:t>Description</a:t>
                      </a:r>
                    </a:p>
                  </a:txBody>
                  <a:tcPr/>
                </a:tc>
                <a:tc>
                  <a:txBody>
                    <a:bodyPr/>
                    <a:lstStyle/>
                    <a:p>
                      <a:r>
                        <a:rPr lang="en-US" sz="1600" dirty="0"/>
                        <a:t>Acres</a:t>
                      </a:r>
                    </a:p>
                  </a:txBody>
                  <a:tcPr/>
                </a:tc>
                <a:tc>
                  <a:txBody>
                    <a:bodyPr/>
                    <a:lstStyle/>
                    <a:p>
                      <a:endParaRPr lang="en-US" sz="1600" dirty="0"/>
                    </a:p>
                  </a:txBody>
                  <a:tcPr/>
                </a:tc>
                <a:tc>
                  <a:txBody>
                    <a:bodyPr/>
                    <a:lstStyle/>
                    <a:p>
                      <a:r>
                        <a:rPr lang="en-US" sz="1600" dirty="0"/>
                        <a:t>Value Ratio</a:t>
                      </a:r>
                    </a:p>
                  </a:txBody>
                  <a:tcPr/>
                </a:tc>
                <a:tc>
                  <a:txBody>
                    <a:bodyPr/>
                    <a:lstStyle/>
                    <a:p>
                      <a:endParaRPr lang="en-US" sz="1600" dirty="0"/>
                    </a:p>
                  </a:txBody>
                  <a:tcPr/>
                </a:tc>
                <a:tc>
                  <a:txBody>
                    <a:bodyPr/>
                    <a:lstStyle/>
                    <a:p>
                      <a:r>
                        <a:rPr lang="en-US" sz="1600" dirty="0"/>
                        <a:t>Equivalency</a:t>
                      </a:r>
                    </a:p>
                  </a:txBody>
                  <a:tcPr/>
                </a:tc>
                <a:extLst>
                  <a:ext uri="{0D108BD9-81ED-4DB2-BD59-A6C34878D82A}">
                    <a16:rowId xmlns:a16="http://schemas.microsoft.com/office/drawing/2014/main" val="4041316016"/>
                  </a:ext>
                </a:extLst>
              </a:tr>
              <a:tr h="370840">
                <a:tc>
                  <a:txBody>
                    <a:bodyPr/>
                    <a:lstStyle/>
                    <a:p>
                      <a:r>
                        <a:rPr lang="en-US" sz="1600" dirty="0"/>
                        <a:t>Land Type 1</a:t>
                      </a:r>
                    </a:p>
                  </a:txBody>
                  <a:tcPr/>
                </a:tc>
                <a:tc>
                  <a:txBody>
                    <a:bodyPr/>
                    <a:lstStyle/>
                    <a:p>
                      <a:r>
                        <a:rPr lang="en-US" sz="1600" dirty="0"/>
                        <a:t>Recreational</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100.00%</a:t>
                      </a:r>
                    </a:p>
                  </a:txBody>
                  <a:tcPr/>
                </a:tc>
                <a:tc>
                  <a:txBody>
                    <a:bodyPr/>
                    <a:lstStyle/>
                    <a:p>
                      <a:pPr algn="ctr"/>
                      <a:r>
                        <a:rPr lang="en-US" sz="1600" dirty="0"/>
                        <a:t>=</a:t>
                      </a:r>
                    </a:p>
                  </a:txBody>
                  <a:tcPr/>
                </a:tc>
                <a:tc>
                  <a:txBody>
                    <a:bodyPr/>
                    <a:lstStyle/>
                    <a:p>
                      <a:r>
                        <a:rPr lang="en-US" sz="1600" dirty="0"/>
                        <a:t>100</a:t>
                      </a:r>
                    </a:p>
                  </a:txBody>
                  <a:tcPr/>
                </a:tc>
                <a:extLst>
                  <a:ext uri="{0D108BD9-81ED-4DB2-BD59-A6C34878D82A}">
                    <a16:rowId xmlns:a16="http://schemas.microsoft.com/office/drawing/2014/main" val="262066658"/>
                  </a:ext>
                </a:extLst>
              </a:tr>
              <a:tr h="370840">
                <a:tc>
                  <a:txBody>
                    <a:bodyPr/>
                    <a:lstStyle/>
                    <a:p>
                      <a:r>
                        <a:rPr lang="en-US" sz="1600" dirty="0"/>
                        <a:t>Land Type 2</a:t>
                      </a:r>
                    </a:p>
                  </a:txBody>
                  <a:tcPr/>
                </a:tc>
                <a:tc>
                  <a:txBody>
                    <a:bodyPr/>
                    <a:lstStyle/>
                    <a:p>
                      <a:r>
                        <a:rPr lang="en-US" sz="1600" dirty="0"/>
                        <a:t>Irrigated</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66.67%</a:t>
                      </a:r>
                    </a:p>
                  </a:txBody>
                  <a:tcPr/>
                </a:tc>
                <a:tc>
                  <a:txBody>
                    <a:bodyPr/>
                    <a:lstStyle/>
                    <a:p>
                      <a:pPr algn="ctr"/>
                      <a:r>
                        <a:rPr lang="en-US" sz="1600" dirty="0"/>
                        <a:t>=</a:t>
                      </a:r>
                    </a:p>
                  </a:txBody>
                  <a:tcPr/>
                </a:tc>
                <a:tc>
                  <a:txBody>
                    <a:bodyPr/>
                    <a:lstStyle/>
                    <a:p>
                      <a:r>
                        <a:rPr lang="en-US" sz="1600" dirty="0"/>
                        <a:t>66.67</a:t>
                      </a:r>
                    </a:p>
                  </a:txBody>
                  <a:tcPr/>
                </a:tc>
                <a:extLst>
                  <a:ext uri="{0D108BD9-81ED-4DB2-BD59-A6C34878D82A}">
                    <a16:rowId xmlns:a16="http://schemas.microsoft.com/office/drawing/2014/main" val="640309907"/>
                  </a:ext>
                </a:extLst>
              </a:tr>
              <a:tr h="370840">
                <a:tc>
                  <a:txBody>
                    <a:bodyPr/>
                    <a:lstStyle/>
                    <a:p>
                      <a:r>
                        <a:rPr lang="en-US" sz="1600" dirty="0"/>
                        <a:t>Land Type 3</a:t>
                      </a:r>
                    </a:p>
                  </a:txBody>
                  <a:tcPr/>
                </a:tc>
                <a:tc>
                  <a:txBody>
                    <a:bodyPr/>
                    <a:lstStyle/>
                    <a:p>
                      <a:r>
                        <a:rPr lang="en-US" sz="1600" dirty="0"/>
                        <a:t>Dry Crop</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33.33%</a:t>
                      </a:r>
                    </a:p>
                  </a:txBody>
                  <a:tcPr/>
                </a:tc>
                <a:tc>
                  <a:txBody>
                    <a:bodyPr/>
                    <a:lstStyle/>
                    <a:p>
                      <a:pPr algn="ctr"/>
                      <a:r>
                        <a:rPr lang="en-US" sz="1600" dirty="0"/>
                        <a:t>=</a:t>
                      </a:r>
                    </a:p>
                  </a:txBody>
                  <a:tcPr/>
                </a:tc>
                <a:tc>
                  <a:txBody>
                    <a:bodyPr/>
                    <a:lstStyle/>
                    <a:p>
                      <a:r>
                        <a:rPr lang="en-US" sz="1600" u="sng" dirty="0"/>
                        <a:t>33.33</a:t>
                      </a:r>
                    </a:p>
                  </a:txBody>
                  <a:tcPr/>
                </a:tc>
                <a:extLst>
                  <a:ext uri="{0D108BD9-81ED-4DB2-BD59-A6C34878D82A}">
                    <a16:rowId xmlns:a16="http://schemas.microsoft.com/office/drawing/2014/main" val="3584722869"/>
                  </a:ext>
                </a:extLst>
              </a:tr>
              <a:tr h="37084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200.00</a:t>
                      </a:r>
                    </a:p>
                  </a:txBody>
                  <a:tcPr/>
                </a:tc>
                <a:extLst>
                  <a:ext uri="{0D108BD9-81ED-4DB2-BD59-A6C34878D82A}">
                    <a16:rowId xmlns:a16="http://schemas.microsoft.com/office/drawing/2014/main" val="3413356064"/>
                  </a:ext>
                </a:extLst>
              </a:tr>
            </a:tbl>
          </a:graphicData>
        </a:graphic>
      </p:graphicFrame>
      <p:sp>
        <p:nvSpPr>
          <p:cNvPr id="10" name="TextBox 9">
            <a:extLst>
              <a:ext uri="{FF2B5EF4-FFF2-40B4-BE49-F238E27FC236}">
                <a16:creationId xmlns:a16="http://schemas.microsoft.com/office/drawing/2014/main" id="{3DB3227C-E0D9-4766-CE66-78C0D6B4004F}"/>
              </a:ext>
            </a:extLst>
          </p:cNvPr>
          <p:cNvSpPr txBox="1"/>
          <p:nvPr/>
        </p:nvSpPr>
        <p:spPr>
          <a:xfrm>
            <a:off x="7263926" y="2206287"/>
            <a:ext cx="248682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Total Equivalency</a:t>
            </a:r>
          </a:p>
        </p:txBody>
      </p:sp>
      <p:sp>
        <p:nvSpPr>
          <p:cNvPr id="11" name="TextBox 10">
            <a:extLst>
              <a:ext uri="{FF2B5EF4-FFF2-40B4-BE49-F238E27FC236}">
                <a16:creationId xmlns:a16="http://schemas.microsoft.com/office/drawing/2014/main" id="{86803862-5D70-1550-C56F-1C9579390F16}"/>
              </a:ext>
            </a:extLst>
          </p:cNvPr>
          <p:cNvSpPr txBox="1"/>
          <p:nvPr/>
        </p:nvSpPr>
        <p:spPr>
          <a:xfrm>
            <a:off x="2588426" y="2977825"/>
            <a:ext cx="9075634"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When added together, the total 100% “equivalency” is 200 acres.  The property physically contains 300 acres, but, in terms of “value,” it is worth the same as 200 acres of the top land type (recreational land).  Stated differently, the owner could trade the 300 acre property as configured for a 200 acre recreational property and be in the same value position.</a:t>
            </a:r>
          </a:p>
        </p:txBody>
      </p:sp>
    </p:spTree>
    <p:extLst>
      <p:ext uri="{BB962C8B-B14F-4D97-AF65-F5344CB8AC3E}">
        <p14:creationId xmlns:p14="http://schemas.microsoft.com/office/powerpoint/2010/main" val="299919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9"/>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1358782" y="1461331"/>
            <a:ext cx="8725256" cy="2800767"/>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Most of the time we use a Sales Comparison Method to determine Land Value.  But </a:t>
            </a:r>
            <a:r>
              <a:rPr lang="en-US" sz="4400" u="sng" dirty="0">
                <a:solidFill>
                  <a:schemeClr val="accent4">
                    <a:lumMod val="75000"/>
                  </a:schemeClr>
                </a:solidFill>
                <a:latin typeface="Arial" panose="020B0604020202020204" pitchFamily="34" charset="0"/>
                <a:cs typeface="Arial" panose="020B0604020202020204" pitchFamily="34" charset="0"/>
              </a:rPr>
              <a:t>Allocation</a:t>
            </a:r>
            <a:r>
              <a:rPr lang="en-US" sz="4400" dirty="0">
                <a:latin typeface="Arial" panose="020B0604020202020204" pitchFamily="34" charset="0"/>
                <a:cs typeface="Arial" panose="020B0604020202020204" pitchFamily="34" charset="0"/>
              </a:rPr>
              <a:t> can also be used.</a:t>
            </a:r>
          </a:p>
        </p:txBody>
      </p:sp>
    </p:spTree>
    <p:extLst>
      <p:ext uri="{BB962C8B-B14F-4D97-AF65-F5344CB8AC3E}">
        <p14:creationId xmlns:p14="http://schemas.microsoft.com/office/powerpoint/2010/main" val="264203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Logo&#10;&#10;Description automatically generated">
            <a:extLst>
              <a:ext uri="{FF2B5EF4-FFF2-40B4-BE49-F238E27FC236}">
                <a16:creationId xmlns:a16="http://schemas.microsoft.com/office/drawing/2014/main" id="{8A516D7E-3DBE-49B3-7B6C-328D37A5A35B}"/>
              </a:ext>
            </a:extLst>
          </p:cNvPr>
          <p:cNvPicPr>
            <a:picLocks noChangeAspect="1"/>
          </p:cNvPicPr>
          <p:nvPr/>
        </p:nvPicPr>
        <p:blipFill>
          <a:blip r:embed="rId3"/>
          <a:stretch>
            <a:fillRect/>
          </a:stretch>
        </p:blipFill>
        <p:spPr>
          <a:xfrm>
            <a:off x="201020" y="500693"/>
            <a:ext cx="1281289" cy="1371600"/>
          </a:xfrm>
          <a:prstGeom prst="rect">
            <a:avLst/>
          </a:prstGeom>
        </p:spPr>
      </p:pic>
      <p:sp>
        <p:nvSpPr>
          <p:cNvPr id="3" name="TextBox 2">
            <a:extLst>
              <a:ext uri="{FF2B5EF4-FFF2-40B4-BE49-F238E27FC236}">
                <a16:creationId xmlns:a16="http://schemas.microsoft.com/office/drawing/2014/main" id="{90BEEF49-4394-C00E-3E16-D3DA40C2C4F9}"/>
              </a:ext>
            </a:extLst>
          </p:cNvPr>
          <p:cNvSpPr txBox="1"/>
          <p:nvPr/>
        </p:nvSpPr>
        <p:spPr>
          <a:xfrm>
            <a:off x="4624506" y="1067506"/>
            <a:ext cx="7366474"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allocation process using ratios allows data to be standardized to the same base.  This text refers to the standardized property size as its “equivalency” or “equivalent acres.”  Equivalency simply refers to a property’s size expressed in terms of the land type utilized as the basis of ratio analysis.</a:t>
            </a:r>
          </a:p>
        </p:txBody>
      </p:sp>
    </p:spTree>
    <p:extLst>
      <p:ext uri="{BB962C8B-B14F-4D97-AF65-F5344CB8AC3E}">
        <p14:creationId xmlns:p14="http://schemas.microsoft.com/office/powerpoint/2010/main" val="288556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33DD2025-61A5-6EB1-1F56-62FB67A65881}"/>
              </a:ext>
            </a:extLst>
          </p:cNvPr>
          <p:cNvSpPr txBox="1"/>
          <p:nvPr/>
        </p:nvSpPr>
        <p:spPr>
          <a:xfrm>
            <a:off x="2392822" y="828942"/>
            <a:ext cx="907563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If the alternative methodology were utilized for calculating value ratios, the equivalency would look like the following:</a:t>
            </a:r>
          </a:p>
        </p:txBody>
      </p:sp>
      <p:graphicFrame>
        <p:nvGraphicFramePr>
          <p:cNvPr id="9" name="Table 9">
            <a:extLst>
              <a:ext uri="{FF2B5EF4-FFF2-40B4-BE49-F238E27FC236}">
                <a16:creationId xmlns:a16="http://schemas.microsoft.com/office/drawing/2014/main" id="{D7B74BC8-388B-1C80-85B8-D220C9380579}"/>
              </a:ext>
            </a:extLst>
          </p:cNvPr>
          <p:cNvGraphicFramePr>
            <a:graphicFrameLocks noGrp="1"/>
          </p:cNvGraphicFramePr>
          <p:nvPr>
            <p:extLst>
              <p:ext uri="{D42A27DB-BD31-4B8C-83A1-F6EECF244321}">
                <p14:modId xmlns:p14="http://schemas.microsoft.com/office/powerpoint/2010/main" val="3534863414"/>
              </p:ext>
            </p:extLst>
          </p:nvPr>
        </p:nvGraphicFramePr>
        <p:xfrm>
          <a:off x="2690025" y="2086993"/>
          <a:ext cx="8564788" cy="2062480"/>
        </p:xfrm>
        <a:graphic>
          <a:graphicData uri="http://schemas.openxmlformats.org/drawingml/2006/table">
            <a:tbl>
              <a:tblPr firstRow="1" bandRow="1">
                <a:tableStyleId>{E929F9F4-4A8F-4326-A1B4-22849713DDAB}</a:tableStyleId>
              </a:tblPr>
              <a:tblGrid>
                <a:gridCol w="1300861">
                  <a:extLst>
                    <a:ext uri="{9D8B030D-6E8A-4147-A177-3AD203B41FA5}">
                      <a16:colId xmlns:a16="http://schemas.microsoft.com/office/drawing/2014/main" val="1893662663"/>
                    </a:ext>
                  </a:extLst>
                </a:gridCol>
                <a:gridCol w="1410507">
                  <a:extLst>
                    <a:ext uri="{9D8B030D-6E8A-4147-A177-3AD203B41FA5}">
                      <a16:colId xmlns:a16="http://schemas.microsoft.com/office/drawing/2014/main" val="611502169"/>
                    </a:ext>
                  </a:extLst>
                </a:gridCol>
                <a:gridCol w="1170684">
                  <a:extLst>
                    <a:ext uri="{9D8B030D-6E8A-4147-A177-3AD203B41FA5}">
                      <a16:colId xmlns:a16="http://schemas.microsoft.com/office/drawing/2014/main" val="1744154656"/>
                    </a:ext>
                  </a:extLst>
                </a:gridCol>
                <a:gridCol w="1170684">
                  <a:extLst>
                    <a:ext uri="{9D8B030D-6E8A-4147-A177-3AD203B41FA5}">
                      <a16:colId xmlns:a16="http://schemas.microsoft.com/office/drawing/2014/main" val="1594868207"/>
                    </a:ext>
                  </a:extLst>
                </a:gridCol>
                <a:gridCol w="1170684">
                  <a:extLst>
                    <a:ext uri="{9D8B030D-6E8A-4147-A177-3AD203B41FA5}">
                      <a16:colId xmlns:a16="http://schemas.microsoft.com/office/drawing/2014/main" val="3246355124"/>
                    </a:ext>
                  </a:extLst>
                </a:gridCol>
                <a:gridCol w="803123">
                  <a:extLst>
                    <a:ext uri="{9D8B030D-6E8A-4147-A177-3AD203B41FA5}">
                      <a16:colId xmlns:a16="http://schemas.microsoft.com/office/drawing/2014/main" val="4051433637"/>
                    </a:ext>
                  </a:extLst>
                </a:gridCol>
                <a:gridCol w="1538245">
                  <a:extLst>
                    <a:ext uri="{9D8B030D-6E8A-4147-A177-3AD203B41FA5}">
                      <a16:colId xmlns:a16="http://schemas.microsoft.com/office/drawing/2014/main" val="2007596089"/>
                    </a:ext>
                  </a:extLst>
                </a:gridCol>
              </a:tblGrid>
              <a:tr h="370840">
                <a:tc>
                  <a:txBody>
                    <a:bodyPr/>
                    <a:lstStyle/>
                    <a:p>
                      <a:r>
                        <a:rPr lang="en-US" sz="1600" dirty="0"/>
                        <a:t>Land Type</a:t>
                      </a:r>
                    </a:p>
                  </a:txBody>
                  <a:tcPr/>
                </a:tc>
                <a:tc>
                  <a:txBody>
                    <a:bodyPr/>
                    <a:lstStyle/>
                    <a:p>
                      <a:r>
                        <a:rPr lang="en-US" sz="1600" dirty="0"/>
                        <a:t>Description</a:t>
                      </a:r>
                    </a:p>
                  </a:txBody>
                  <a:tcPr/>
                </a:tc>
                <a:tc>
                  <a:txBody>
                    <a:bodyPr/>
                    <a:lstStyle/>
                    <a:p>
                      <a:r>
                        <a:rPr lang="en-US" sz="1600" dirty="0"/>
                        <a:t>Acres</a:t>
                      </a:r>
                    </a:p>
                  </a:txBody>
                  <a:tcPr/>
                </a:tc>
                <a:tc>
                  <a:txBody>
                    <a:bodyPr/>
                    <a:lstStyle/>
                    <a:p>
                      <a:endParaRPr lang="en-US" sz="1600" dirty="0"/>
                    </a:p>
                  </a:txBody>
                  <a:tcPr/>
                </a:tc>
                <a:tc>
                  <a:txBody>
                    <a:bodyPr/>
                    <a:lstStyle/>
                    <a:p>
                      <a:r>
                        <a:rPr lang="en-US" sz="1600" dirty="0"/>
                        <a:t>Value Ratio</a:t>
                      </a:r>
                    </a:p>
                  </a:txBody>
                  <a:tcPr/>
                </a:tc>
                <a:tc>
                  <a:txBody>
                    <a:bodyPr/>
                    <a:lstStyle/>
                    <a:p>
                      <a:endParaRPr lang="en-US" sz="1600" dirty="0"/>
                    </a:p>
                  </a:txBody>
                  <a:tcPr/>
                </a:tc>
                <a:tc>
                  <a:txBody>
                    <a:bodyPr/>
                    <a:lstStyle/>
                    <a:p>
                      <a:r>
                        <a:rPr lang="en-US" sz="1600" dirty="0"/>
                        <a:t>Equivalency</a:t>
                      </a:r>
                    </a:p>
                  </a:txBody>
                  <a:tcPr/>
                </a:tc>
                <a:extLst>
                  <a:ext uri="{0D108BD9-81ED-4DB2-BD59-A6C34878D82A}">
                    <a16:rowId xmlns:a16="http://schemas.microsoft.com/office/drawing/2014/main" val="4041316016"/>
                  </a:ext>
                </a:extLst>
              </a:tr>
              <a:tr h="370840">
                <a:tc>
                  <a:txBody>
                    <a:bodyPr/>
                    <a:lstStyle/>
                    <a:p>
                      <a:r>
                        <a:rPr lang="en-US" sz="1600" dirty="0"/>
                        <a:t>Land Type 1</a:t>
                      </a:r>
                    </a:p>
                  </a:txBody>
                  <a:tcPr/>
                </a:tc>
                <a:tc>
                  <a:txBody>
                    <a:bodyPr/>
                    <a:lstStyle/>
                    <a:p>
                      <a:r>
                        <a:rPr lang="en-US" sz="1600" dirty="0"/>
                        <a:t>Recreational</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150.00%</a:t>
                      </a:r>
                    </a:p>
                  </a:txBody>
                  <a:tcPr/>
                </a:tc>
                <a:tc>
                  <a:txBody>
                    <a:bodyPr/>
                    <a:lstStyle/>
                    <a:p>
                      <a:pPr algn="ctr"/>
                      <a:r>
                        <a:rPr lang="en-US" sz="1600" dirty="0"/>
                        <a:t>=</a:t>
                      </a:r>
                    </a:p>
                  </a:txBody>
                  <a:tcPr/>
                </a:tc>
                <a:tc>
                  <a:txBody>
                    <a:bodyPr/>
                    <a:lstStyle/>
                    <a:p>
                      <a:r>
                        <a:rPr lang="en-US" sz="1600" dirty="0"/>
                        <a:t>150.00</a:t>
                      </a:r>
                    </a:p>
                  </a:txBody>
                  <a:tcPr/>
                </a:tc>
                <a:extLst>
                  <a:ext uri="{0D108BD9-81ED-4DB2-BD59-A6C34878D82A}">
                    <a16:rowId xmlns:a16="http://schemas.microsoft.com/office/drawing/2014/main" val="262066658"/>
                  </a:ext>
                </a:extLst>
              </a:tr>
              <a:tr h="370840">
                <a:tc>
                  <a:txBody>
                    <a:bodyPr/>
                    <a:lstStyle/>
                    <a:p>
                      <a:r>
                        <a:rPr lang="en-US" sz="1600" dirty="0"/>
                        <a:t>Land Type 2</a:t>
                      </a:r>
                    </a:p>
                  </a:txBody>
                  <a:tcPr/>
                </a:tc>
                <a:tc>
                  <a:txBody>
                    <a:bodyPr/>
                    <a:lstStyle/>
                    <a:p>
                      <a:r>
                        <a:rPr lang="en-US" sz="1600" dirty="0"/>
                        <a:t>Irrigated</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100.00%</a:t>
                      </a:r>
                    </a:p>
                  </a:txBody>
                  <a:tcPr/>
                </a:tc>
                <a:tc>
                  <a:txBody>
                    <a:bodyPr/>
                    <a:lstStyle/>
                    <a:p>
                      <a:pPr algn="ctr"/>
                      <a:r>
                        <a:rPr lang="en-US" sz="1600" dirty="0"/>
                        <a:t>=</a:t>
                      </a:r>
                    </a:p>
                  </a:txBody>
                  <a:tcPr/>
                </a:tc>
                <a:tc>
                  <a:txBody>
                    <a:bodyPr/>
                    <a:lstStyle/>
                    <a:p>
                      <a:r>
                        <a:rPr lang="en-US" sz="1600" dirty="0"/>
                        <a:t>100.00</a:t>
                      </a:r>
                    </a:p>
                  </a:txBody>
                  <a:tcPr/>
                </a:tc>
                <a:extLst>
                  <a:ext uri="{0D108BD9-81ED-4DB2-BD59-A6C34878D82A}">
                    <a16:rowId xmlns:a16="http://schemas.microsoft.com/office/drawing/2014/main" val="640309907"/>
                  </a:ext>
                </a:extLst>
              </a:tr>
              <a:tr h="370840">
                <a:tc>
                  <a:txBody>
                    <a:bodyPr/>
                    <a:lstStyle/>
                    <a:p>
                      <a:r>
                        <a:rPr lang="en-US" sz="1600" dirty="0"/>
                        <a:t>Land Type 3</a:t>
                      </a:r>
                    </a:p>
                  </a:txBody>
                  <a:tcPr/>
                </a:tc>
                <a:tc>
                  <a:txBody>
                    <a:bodyPr/>
                    <a:lstStyle/>
                    <a:p>
                      <a:r>
                        <a:rPr lang="en-US" sz="1600" dirty="0"/>
                        <a:t>Dry Crop</a:t>
                      </a:r>
                    </a:p>
                  </a:txBody>
                  <a:tcPr/>
                </a:tc>
                <a:tc>
                  <a:txBody>
                    <a:bodyPr/>
                    <a:lstStyle/>
                    <a:p>
                      <a:r>
                        <a:rPr lang="en-US" sz="1600" dirty="0"/>
                        <a:t>100</a:t>
                      </a:r>
                    </a:p>
                  </a:txBody>
                  <a:tcPr/>
                </a:tc>
                <a:tc>
                  <a:txBody>
                    <a:bodyPr/>
                    <a:lstStyle/>
                    <a:p>
                      <a:pPr algn="ctr"/>
                      <a:r>
                        <a:rPr lang="en-US" sz="1600" dirty="0"/>
                        <a:t>x</a:t>
                      </a:r>
                    </a:p>
                  </a:txBody>
                  <a:tcPr/>
                </a:tc>
                <a:tc>
                  <a:txBody>
                    <a:bodyPr/>
                    <a:lstStyle/>
                    <a:p>
                      <a:r>
                        <a:rPr lang="en-US" sz="1600" dirty="0"/>
                        <a:t>  50.00%</a:t>
                      </a:r>
                    </a:p>
                  </a:txBody>
                  <a:tcPr/>
                </a:tc>
                <a:tc>
                  <a:txBody>
                    <a:bodyPr/>
                    <a:lstStyle/>
                    <a:p>
                      <a:pPr algn="ctr"/>
                      <a:r>
                        <a:rPr lang="en-US" sz="1600" dirty="0"/>
                        <a:t>=</a:t>
                      </a:r>
                    </a:p>
                  </a:txBody>
                  <a:tcPr/>
                </a:tc>
                <a:tc>
                  <a:txBody>
                    <a:bodyPr/>
                    <a:lstStyle/>
                    <a:p>
                      <a:r>
                        <a:rPr lang="en-US" sz="1600" u="sng" dirty="0"/>
                        <a:t>  50.00</a:t>
                      </a:r>
                    </a:p>
                  </a:txBody>
                  <a:tcPr/>
                </a:tc>
                <a:extLst>
                  <a:ext uri="{0D108BD9-81ED-4DB2-BD59-A6C34878D82A}">
                    <a16:rowId xmlns:a16="http://schemas.microsoft.com/office/drawing/2014/main" val="3584722869"/>
                  </a:ext>
                </a:extLst>
              </a:tr>
              <a:tr h="370840">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a:t>300.00</a:t>
                      </a:r>
                    </a:p>
                  </a:txBody>
                  <a:tcPr/>
                </a:tc>
                <a:extLst>
                  <a:ext uri="{0D108BD9-81ED-4DB2-BD59-A6C34878D82A}">
                    <a16:rowId xmlns:a16="http://schemas.microsoft.com/office/drawing/2014/main" val="3413356064"/>
                  </a:ext>
                </a:extLst>
              </a:tr>
            </a:tbl>
          </a:graphicData>
        </a:graphic>
      </p:graphicFrame>
      <p:sp>
        <p:nvSpPr>
          <p:cNvPr id="10" name="TextBox 9">
            <a:extLst>
              <a:ext uri="{FF2B5EF4-FFF2-40B4-BE49-F238E27FC236}">
                <a16:creationId xmlns:a16="http://schemas.microsoft.com/office/drawing/2014/main" id="{3DB3227C-E0D9-4766-CE66-78C0D6B4004F}"/>
              </a:ext>
            </a:extLst>
          </p:cNvPr>
          <p:cNvSpPr txBox="1"/>
          <p:nvPr/>
        </p:nvSpPr>
        <p:spPr>
          <a:xfrm>
            <a:off x="7469025" y="3780141"/>
            <a:ext cx="248682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Total Equivalency</a:t>
            </a:r>
          </a:p>
        </p:txBody>
      </p:sp>
    </p:spTree>
    <p:extLst>
      <p:ext uri="{BB962C8B-B14F-4D97-AF65-F5344CB8AC3E}">
        <p14:creationId xmlns:p14="http://schemas.microsoft.com/office/powerpoint/2010/main" val="2815759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9"/>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1226221" y="319088"/>
            <a:ext cx="10042024" cy="3908762"/>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Once you establish ratios you can use it to adjust sales.  Assume a sale price of $600,000 for 300 acres.  Using the calculated recreational equivalency of 200 acres equals:</a:t>
            </a:r>
          </a:p>
          <a:p>
            <a:endParaRPr lang="en-US" sz="36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$600,000/200 (recreational equivalency) = $3,000</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67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Online Image Placeholder 42" descr="Research outline">
            <a:extLst>
              <a:ext uri="{FF2B5EF4-FFF2-40B4-BE49-F238E27FC236}">
                <a16:creationId xmlns:a16="http://schemas.microsoft.com/office/drawing/2014/main" id="{76CE5C81-A86F-4C82-AE52-FE744077859B}"/>
              </a:ext>
            </a:extLst>
          </p:cNvPr>
          <p:cNvPicPr>
            <a:picLocks noGrp="1" noChangeAspect="1"/>
          </p:cNvPicPr>
          <p:nvPr>
            <p:ph type="clipArt"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9641" y="2184400"/>
            <a:ext cx="914400" cy="914400"/>
          </a:xfrm>
        </p:spPr>
      </p:pic>
      <p:pic>
        <p:nvPicPr>
          <p:cNvPr id="55" name="Online Image Placeholder 54" descr="Group success with solid fill">
            <a:extLst>
              <a:ext uri="{FF2B5EF4-FFF2-40B4-BE49-F238E27FC236}">
                <a16:creationId xmlns:a16="http://schemas.microsoft.com/office/drawing/2014/main" id="{236942CE-38CE-4E5D-9773-5224E03D4C0A}"/>
              </a:ext>
            </a:extLst>
          </p:cNvPr>
          <p:cNvPicPr>
            <a:picLocks noGrp="1" noChangeAspect="1"/>
          </p:cNvPicPr>
          <p:nvPr>
            <p:ph type="clipArt" sz="quarter" idx="1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930" y="2184654"/>
            <a:ext cx="914400" cy="914400"/>
          </a:xfrm>
        </p:spPr>
      </p:pic>
      <p:pic>
        <p:nvPicPr>
          <p:cNvPr id="57" name="Online Image Placeholder 56" descr="Repeat with solid fill">
            <a:extLst>
              <a:ext uri="{FF2B5EF4-FFF2-40B4-BE49-F238E27FC236}">
                <a16:creationId xmlns:a16="http://schemas.microsoft.com/office/drawing/2014/main" id="{353E75F9-0061-4D63-BFE6-6462C5C0E351}"/>
              </a:ext>
            </a:extLst>
          </p:cNvPr>
          <p:cNvPicPr>
            <a:picLocks noGrp="1" noChangeAspect="1"/>
          </p:cNvPicPr>
          <p:nvPr>
            <p:ph type="clipArt"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9445" y="2184400"/>
            <a:ext cx="914400" cy="914400"/>
          </a:xfrm>
        </p:spPr>
      </p:pic>
      <p:sp>
        <p:nvSpPr>
          <p:cNvPr id="6" name="Text Placeholder 5">
            <a:extLst>
              <a:ext uri="{FF2B5EF4-FFF2-40B4-BE49-F238E27FC236}">
                <a16:creationId xmlns:a16="http://schemas.microsoft.com/office/drawing/2014/main" id="{3EF7E5E6-2411-4199-BA08-EF574433C585}"/>
              </a:ext>
            </a:extLst>
          </p:cNvPr>
          <p:cNvSpPr>
            <a:spLocks noGrp="1"/>
          </p:cNvSpPr>
          <p:nvPr>
            <p:ph type="body" idx="13"/>
          </p:nvPr>
        </p:nvSpPr>
        <p:spPr>
          <a:xfrm>
            <a:off x="1555241" y="3366741"/>
            <a:ext cx="2743200" cy="457200"/>
          </a:xfrm>
        </p:spPr>
        <p:txBody>
          <a:bodyPr/>
          <a:lstStyle/>
          <a:p>
            <a:r>
              <a:rPr lang="en-US" dirty="0"/>
              <a:t>RESEARCH</a:t>
            </a:r>
          </a:p>
        </p:txBody>
      </p:sp>
      <p:sp>
        <p:nvSpPr>
          <p:cNvPr id="8" name="Text Placeholder 7">
            <a:extLst>
              <a:ext uri="{FF2B5EF4-FFF2-40B4-BE49-F238E27FC236}">
                <a16:creationId xmlns:a16="http://schemas.microsoft.com/office/drawing/2014/main" id="{CEC37629-42BA-462B-B066-292B3B37327E}"/>
              </a:ext>
            </a:extLst>
          </p:cNvPr>
          <p:cNvSpPr>
            <a:spLocks noGrp="1"/>
          </p:cNvSpPr>
          <p:nvPr>
            <p:ph type="body" idx="15"/>
          </p:nvPr>
        </p:nvSpPr>
        <p:spPr>
          <a:xfrm>
            <a:off x="5046530" y="3359890"/>
            <a:ext cx="2743200" cy="457200"/>
          </a:xfrm>
        </p:spPr>
        <p:txBody>
          <a:bodyPr/>
          <a:lstStyle/>
          <a:p>
            <a:r>
              <a:rPr lang="en-US" dirty="0"/>
              <a:t>ABSTRACT</a:t>
            </a:r>
          </a:p>
        </p:txBody>
      </p:sp>
      <p:sp>
        <p:nvSpPr>
          <p:cNvPr id="5" name="Text Placeholder 4">
            <a:extLst>
              <a:ext uri="{FF2B5EF4-FFF2-40B4-BE49-F238E27FC236}">
                <a16:creationId xmlns:a16="http://schemas.microsoft.com/office/drawing/2014/main" id="{771AD60F-B816-490D-81D4-73DD13910439}"/>
              </a:ext>
            </a:extLst>
          </p:cNvPr>
          <p:cNvSpPr>
            <a:spLocks noGrp="1"/>
          </p:cNvSpPr>
          <p:nvPr>
            <p:ph type="body" sz="quarter" idx="3"/>
          </p:nvPr>
        </p:nvSpPr>
        <p:spPr>
          <a:xfrm>
            <a:off x="8525045" y="3364836"/>
            <a:ext cx="2743200" cy="457200"/>
          </a:xfrm>
        </p:spPr>
        <p:txBody>
          <a:bodyPr/>
          <a:lstStyle/>
          <a:p>
            <a:r>
              <a:rPr lang="en-US" dirty="0"/>
              <a:t>DESIGN</a:t>
            </a:r>
          </a:p>
        </p:txBody>
      </p:sp>
      <p:pic>
        <p:nvPicPr>
          <p:cNvPr id="18" name="Content Placeholder 17" descr="Logo&#10;&#10;Description automatically generated">
            <a:extLst>
              <a:ext uri="{FF2B5EF4-FFF2-40B4-BE49-F238E27FC236}">
                <a16:creationId xmlns:a16="http://schemas.microsoft.com/office/drawing/2014/main" id="{DB12139E-D2E6-6BFA-4594-21CBCCBA499D}"/>
              </a:ext>
            </a:extLst>
          </p:cNvPr>
          <p:cNvPicPr>
            <a:picLocks noGrp="1" noChangeAspect="1"/>
          </p:cNvPicPr>
          <p:nvPr>
            <p:ph sz="half" idx="1"/>
          </p:nvPr>
        </p:nvPicPr>
        <p:blipFill>
          <a:blip r:embed="rId9"/>
          <a:stretch>
            <a:fillRect/>
          </a:stretch>
        </p:blipFill>
        <p:spPr>
          <a:xfrm>
            <a:off x="10253472" y="4811979"/>
            <a:ext cx="1613224" cy="1726933"/>
          </a:xfrm>
        </p:spPr>
      </p:pic>
      <p:sp>
        <p:nvSpPr>
          <p:cNvPr id="2" name="TextBox 1">
            <a:extLst>
              <a:ext uri="{FF2B5EF4-FFF2-40B4-BE49-F238E27FC236}">
                <a16:creationId xmlns:a16="http://schemas.microsoft.com/office/drawing/2014/main" id="{FEECB8CA-201C-B052-4A1B-3B54880C64FC}"/>
              </a:ext>
            </a:extLst>
          </p:cNvPr>
          <p:cNvSpPr txBox="1"/>
          <p:nvPr/>
        </p:nvSpPr>
        <p:spPr>
          <a:xfrm>
            <a:off x="1325314" y="122322"/>
            <a:ext cx="10476428" cy="6555641"/>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Then ratios can be used to allocate the rest of the sale: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Recreational Value =  $3,000/acre</a:t>
            </a:r>
          </a:p>
          <a:p>
            <a:r>
              <a:rPr lang="en-US" sz="2800" dirty="0">
                <a:latin typeface="Arial" panose="020B0604020202020204" pitchFamily="34" charset="0"/>
                <a:cs typeface="Arial" panose="020B0604020202020204" pitchFamily="34" charset="0"/>
              </a:rPr>
              <a:t>Irrigation Crop ($3,000 x 67%) = $2,000/acre</a:t>
            </a:r>
          </a:p>
          <a:p>
            <a:r>
              <a:rPr lang="en-US" sz="2800" dirty="0">
                <a:latin typeface="Arial" panose="020B0604020202020204" pitchFamily="34" charset="0"/>
                <a:cs typeface="Arial" panose="020B0604020202020204" pitchFamily="34" charset="0"/>
              </a:rPr>
              <a:t>Dry Crop ($3,000 x 33%) = $1,500/acre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Using the irrigation crop as the base, the irrigation equivalency was found to be 300.</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$600,000/300 (irrigation equivalency) = $2,000/acre</a:t>
            </a:r>
          </a:p>
          <a:p>
            <a:r>
              <a:rPr lang="en-US" sz="2800" dirty="0">
                <a:latin typeface="Arial" panose="020B0604020202020204" pitchFamily="34" charset="0"/>
                <a:cs typeface="Arial" panose="020B0604020202020204" pitchFamily="34" charset="0"/>
              </a:rPr>
              <a:t>Recreational = ($2,000 x 150%) = $3,000/acre</a:t>
            </a:r>
          </a:p>
          <a:p>
            <a:r>
              <a:rPr lang="en-US" sz="2800" dirty="0">
                <a:latin typeface="Arial" panose="020B0604020202020204" pitchFamily="34" charset="0"/>
                <a:cs typeface="Arial" panose="020B0604020202020204" pitchFamily="34" charset="0"/>
              </a:rPr>
              <a:t>Dry Crop = ($2,000 x 50%) = $1,000/acre</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99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C1FB-E610-AAB4-DCA3-03207B86E161}"/>
              </a:ext>
            </a:extLst>
          </p:cNvPr>
          <p:cNvSpPr>
            <a:spLocks noGrp="1"/>
          </p:cNvSpPr>
          <p:nvPr>
            <p:ph type="title"/>
          </p:nvPr>
        </p:nvSpPr>
        <p:spPr>
          <a:xfrm>
            <a:off x="2726724" y="890286"/>
            <a:ext cx="8232648" cy="1325880"/>
          </a:xfrm>
        </p:spPr>
        <p:txBody>
          <a:bodyPr/>
          <a:lstStyle/>
          <a:p>
            <a:r>
              <a:rPr lang="en-US" b="0" dirty="0">
                <a:solidFill>
                  <a:schemeClr val="tx1"/>
                </a:solidFill>
              </a:rPr>
              <a:t>Analysis Example</a:t>
            </a:r>
            <a:br>
              <a:rPr lang="en-US" b="0" dirty="0">
                <a:solidFill>
                  <a:schemeClr val="tx1"/>
                </a:solidFill>
              </a:rPr>
            </a:br>
            <a:r>
              <a:rPr lang="en-US" sz="2000" b="0" dirty="0">
                <a:solidFill>
                  <a:schemeClr val="tx1"/>
                </a:solidFill>
              </a:rPr>
              <a:t>Vacant Land Sales</a:t>
            </a:r>
            <a:endParaRPr lang="en-US" b="0" dirty="0">
              <a:solidFill>
                <a:schemeClr val="tx1"/>
              </a:solidFill>
            </a:endParaRPr>
          </a:p>
        </p:txBody>
      </p:sp>
      <p:pic>
        <p:nvPicPr>
          <p:cNvPr id="24" name="Picture 23">
            <a:extLst>
              <a:ext uri="{FF2B5EF4-FFF2-40B4-BE49-F238E27FC236}">
                <a16:creationId xmlns:a16="http://schemas.microsoft.com/office/drawing/2014/main" id="{A30B2DEE-AEE4-55AB-E3D6-C5E7C13DE18B}"/>
              </a:ext>
            </a:extLst>
          </p:cNvPr>
          <p:cNvPicPr>
            <a:picLocks noChangeAspect="1"/>
          </p:cNvPicPr>
          <p:nvPr/>
        </p:nvPicPr>
        <p:blipFill rotWithShape="1">
          <a:blip r:embed="rId3"/>
          <a:srcRect l="1874" t="4896" r="1521"/>
          <a:stretch/>
        </p:blipFill>
        <p:spPr>
          <a:xfrm>
            <a:off x="2726724" y="2380734"/>
            <a:ext cx="8469446" cy="2767915"/>
          </a:xfrm>
          <a:prstGeom prst="rect">
            <a:avLst/>
          </a:prstGeom>
        </p:spPr>
      </p:pic>
    </p:spTree>
    <p:extLst>
      <p:ext uri="{BB962C8B-B14F-4D97-AF65-F5344CB8AC3E}">
        <p14:creationId xmlns:p14="http://schemas.microsoft.com/office/powerpoint/2010/main" val="3781866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C3A9BA-AEC5-C9E0-843E-1D57CE68E33F}"/>
              </a:ext>
            </a:extLst>
          </p:cNvPr>
          <p:cNvSpPr txBox="1"/>
          <p:nvPr/>
        </p:nvSpPr>
        <p:spPr>
          <a:xfrm>
            <a:off x="2850293" y="700217"/>
            <a:ext cx="8031891" cy="5262979"/>
          </a:xfrm>
          <a:prstGeom prst="rect">
            <a:avLst/>
          </a:prstGeom>
          <a:noFill/>
        </p:spPr>
        <p:txBody>
          <a:bodyPr wrap="square" rtlCol="0">
            <a:spAutoFit/>
          </a:bodyPr>
          <a:lstStyle/>
          <a:p>
            <a:r>
              <a:rPr lang="en-US" sz="2400" dirty="0"/>
              <a:t>The process of allocating each of the properties into their contribution components of Land Types included an analysis of price ratios between the various land types. Those relationships were concluded to be 100% for Land Type 1, 80% for Land Type 2, and 50% for Land Type  3. These ratios are utilized to allocate the overall sale price. Recall that the application of ratios follows the process of converting a property to its 100% equivalency, and dividing the result into the sale price. This yields the contribution rate for the Type 1 Land. Price ratios for each subsequent land type are then applied to the Type 1 rate and contributory values for each type are established. As an example, Sale 1 in Table can be seen as follows:</a:t>
            </a:r>
          </a:p>
        </p:txBody>
      </p:sp>
    </p:spTree>
    <p:extLst>
      <p:ext uri="{BB962C8B-B14F-4D97-AF65-F5344CB8AC3E}">
        <p14:creationId xmlns:p14="http://schemas.microsoft.com/office/powerpoint/2010/main" val="79089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B9D7-65EC-2F93-8655-8CD8DD475F36}"/>
              </a:ext>
            </a:extLst>
          </p:cNvPr>
          <p:cNvSpPr>
            <a:spLocks noGrp="1"/>
          </p:cNvSpPr>
          <p:nvPr>
            <p:ph type="title"/>
          </p:nvPr>
        </p:nvSpPr>
        <p:spPr>
          <a:xfrm>
            <a:off x="2373439" y="428967"/>
            <a:ext cx="8232648" cy="1325880"/>
          </a:xfrm>
        </p:spPr>
        <p:txBody>
          <a:bodyPr>
            <a:normAutofit fontScale="90000"/>
          </a:bodyPr>
          <a:lstStyle/>
          <a:p>
            <a:r>
              <a:rPr lang="en-US" sz="2200" b="0" dirty="0">
                <a:solidFill>
                  <a:schemeClr val="tx1"/>
                </a:solidFill>
              </a:rPr>
              <a:t>*Sale one is used* </a:t>
            </a:r>
            <a:br>
              <a:rPr lang="en-US" sz="2200" b="0" dirty="0">
                <a:solidFill>
                  <a:schemeClr val="tx1"/>
                </a:solidFill>
              </a:rPr>
            </a:br>
            <a:r>
              <a:rPr lang="en-US" sz="2200" b="0" dirty="0">
                <a:solidFill>
                  <a:schemeClr val="tx1"/>
                </a:solidFill>
              </a:rPr>
              <a:t>total Land   560 Acres</a:t>
            </a:r>
            <a:br>
              <a:rPr lang="en-US" sz="2200" b="0" dirty="0">
                <a:solidFill>
                  <a:schemeClr val="tx1"/>
                </a:solidFill>
              </a:rPr>
            </a:br>
            <a:r>
              <a:rPr lang="en-US" sz="2200" b="0" dirty="0">
                <a:solidFill>
                  <a:schemeClr val="tx1"/>
                </a:solidFill>
              </a:rPr>
              <a:t>Sale </a:t>
            </a:r>
            <a:br>
              <a:rPr lang="en-US" b="0" dirty="0">
                <a:solidFill>
                  <a:schemeClr val="tx1"/>
                </a:solidFill>
              </a:rPr>
            </a:br>
            <a:endParaRPr lang="en-US" b="0" dirty="0">
              <a:solidFill>
                <a:schemeClr val="tx1"/>
              </a:solidFill>
            </a:endParaRPr>
          </a:p>
        </p:txBody>
      </p:sp>
      <p:sp>
        <p:nvSpPr>
          <p:cNvPr id="12" name="TextBox 11">
            <a:extLst>
              <a:ext uri="{FF2B5EF4-FFF2-40B4-BE49-F238E27FC236}">
                <a16:creationId xmlns:a16="http://schemas.microsoft.com/office/drawing/2014/main" id="{45BFA3A5-96C4-F32C-155F-C1D4E0394043}"/>
              </a:ext>
            </a:extLst>
          </p:cNvPr>
          <p:cNvSpPr txBox="1"/>
          <p:nvPr/>
        </p:nvSpPr>
        <p:spPr>
          <a:xfrm>
            <a:off x="2446638" y="1589903"/>
            <a:ext cx="6236043" cy="1200329"/>
          </a:xfrm>
          <a:prstGeom prst="rect">
            <a:avLst/>
          </a:prstGeom>
          <a:noFill/>
        </p:spPr>
        <p:txBody>
          <a:bodyPr wrap="square" rtlCol="0">
            <a:spAutoFit/>
          </a:bodyPr>
          <a:lstStyle/>
          <a:p>
            <a:r>
              <a:rPr lang="en-US" dirty="0"/>
              <a:t>Type 1 Land 	160 Acres  x  100%  =  160</a:t>
            </a:r>
          </a:p>
          <a:p>
            <a:r>
              <a:rPr lang="en-US" dirty="0"/>
              <a:t>Type 2 Land	240 Acres  x    80%  =  192</a:t>
            </a:r>
          </a:p>
          <a:p>
            <a:r>
              <a:rPr lang="en-US" dirty="0"/>
              <a:t>Type 3 Land	160 Acres  x    50%  =    </a:t>
            </a:r>
            <a:r>
              <a:rPr lang="en-US" u="sng" dirty="0"/>
              <a:t>80</a:t>
            </a:r>
          </a:p>
          <a:p>
            <a:r>
              <a:rPr lang="en-US" dirty="0"/>
              <a:t>Equivalency 			         432</a:t>
            </a:r>
          </a:p>
        </p:txBody>
      </p:sp>
      <p:sp>
        <p:nvSpPr>
          <p:cNvPr id="13" name="TextBox 12">
            <a:extLst>
              <a:ext uri="{FF2B5EF4-FFF2-40B4-BE49-F238E27FC236}">
                <a16:creationId xmlns:a16="http://schemas.microsoft.com/office/drawing/2014/main" id="{954A2064-8EA1-B39F-5B93-60D1A5ED1DCE}"/>
              </a:ext>
            </a:extLst>
          </p:cNvPr>
          <p:cNvSpPr txBox="1"/>
          <p:nvPr/>
        </p:nvSpPr>
        <p:spPr>
          <a:xfrm>
            <a:off x="4217772" y="3031524"/>
            <a:ext cx="3113904" cy="923330"/>
          </a:xfrm>
          <a:prstGeom prst="rect">
            <a:avLst/>
          </a:prstGeom>
          <a:noFill/>
        </p:spPr>
        <p:txBody>
          <a:bodyPr wrap="square" rtlCol="0">
            <a:spAutoFit/>
          </a:bodyPr>
          <a:lstStyle/>
          <a:p>
            <a:r>
              <a:rPr lang="en-US" dirty="0"/>
              <a:t>Sale Price            $1,296,000</a:t>
            </a:r>
          </a:p>
          <a:p>
            <a:r>
              <a:rPr lang="en-US" dirty="0"/>
              <a:t>÷Equivalency	           432</a:t>
            </a:r>
          </a:p>
          <a:p>
            <a:r>
              <a:rPr lang="en-US" dirty="0"/>
              <a:t>=Type 1 Land 	      $3,000</a:t>
            </a:r>
          </a:p>
        </p:txBody>
      </p:sp>
      <p:sp>
        <p:nvSpPr>
          <p:cNvPr id="14" name="TextBox 13">
            <a:extLst>
              <a:ext uri="{FF2B5EF4-FFF2-40B4-BE49-F238E27FC236}">
                <a16:creationId xmlns:a16="http://schemas.microsoft.com/office/drawing/2014/main" id="{595A3961-C009-6082-0D40-0AA18A5D4359}"/>
              </a:ext>
            </a:extLst>
          </p:cNvPr>
          <p:cNvSpPr txBox="1"/>
          <p:nvPr/>
        </p:nvSpPr>
        <p:spPr>
          <a:xfrm>
            <a:off x="3080951" y="4201297"/>
            <a:ext cx="5140411" cy="646331"/>
          </a:xfrm>
          <a:prstGeom prst="rect">
            <a:avLst/>
          </a:prstGeom>
          <a:noFill/>
        </p:spPr>
        <p:txBody>
          <a:bodyPr wrap="square" rtlCol="0">
            <a:spAutoFit/>
          </a:bodyPr>
          <a:lstStyle/>
          <a:p>
            <a:r>
              <a:rPr lang="en-US" dirty="0"/>
              <a:t>Type 1 Land	$3,000  per acre</a:t>
            </a:r>
          </a:p>
          <a:p>
            <a:r>
              <a:rPr lang="en-US" dirty="0"/>
              <a:t>x 80% 		$2,400  per acre Type 2 Land</a:t>
            </a:r>
          </a:p>
        </p:txBody>
      </p:sp>
      <p:sp>
        <p:nvSpPr>
          <p:cNvPr id="17" name="TextBox 16">
            <a:extLst>
              <a:ext uri="{FF2B5EF4-FFF2-40B4-BE49-F238E27FC236}">
                <a16:creationId xmlns:a16="http://schemas.microsoft.com/office/drawing/2014/main" id="{2A0315C5-5477-45CF-34C0-84775784BFD1}"/>
              </a:ext>
            </a:extLst>
          </p:cNvPr>
          <p:cNvSpPr txBox="1"/>
          <p:nvPr/>
        </p:nvSpPr>
        <p:spPr>
          <a:xfrm>
            <a:off x="3080951" y="5198076"/>
            <a:ext cx="5049795" cy="923330"/>
          </a:xfrm>
          <a:prstGeom prst="rect">
            <a:avLst/>
          </a:prstGeom>
          <a:noFill/>
        </p:spPr>
        <p:txBody>
          <a:bodyPr wrap="square" rtlCol="0">
            <a:spAutoFit/>
          </a:bodyPr>
          <a:lstStyle/>
          <a:p>
            <a:r>
              <a:rPr lang="en-US" dirty="0"/>
              <a:t>Type 1 Land	$3,000 per acre</a:t>
            </a:r>
          </a:p>
          <a:p>
            <a:r>
              <a:rPr lang="en-US" dirty="0"/>
              <a:t>x 50%		$1,500  per acre Type 3 Land</a:t>
            </a:r>
          </a:p>
          <a:p>
            <a:endParaRPr lang="en-US" dirty="0"/>
          </a:p>
        </p:txBody>
      </p:sp>
    </p:spTree>
    <p:extLst>
      <p:ext uri="{BB962C8B-B14F-4D97-AF65-F5344CB8AC3E}">
        <p14:creationId xmlns:p14="http://schemas.microsoft.com/office/powerpoint/2010/main" val="3477370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6FE927-18F6-149B-16C4-E591486842BB}"/>
              </a:ext>
            </a:extLst>
          </p:cNvPr>
          <p:cNvSpPr txBox="1"/>
          <p:nvPr/>
        </p:nvSpPr>
        <p:spPr>
          <a:xfrm>
            <a:off x="2372497" y="461319"/>
            <a:ext cx="9259330" cy="1754326"/>
          </a:xfrm>
          <a:prstGeom prst="rect">
            <a:avLst/>
          </a:prstGeom>
          <a:noFill/>
        </p:spPr>
        <p:txBody>
          <a:bodyPr wrap="square" rtlCol="0">
            <a:spAutoFit/>
          </a:bodyPr>
          <a:lstStyle/>
          <a:p>
            <a:r>
              <a:rPr lang="en-US" dirty="0"/>
              <a:t>This process is the tool utilized to allocate total land price over the various units found within each market-recognized land type based upon different price contributions. It is utilized to allocate each of the remaining sales found in the listing of sales.</a:t>
            </a:r>
          </a:p>
          <a:p>
            <a:endParaRPr lang="en-US" dirty="0"/>
          </a:p>
          <a:p>
            <a:r>
              <a:rPr lang="en-US" dirty="0"/>
              <a:t>As shown not all allocated values across all sales are the same. This calls attention to various ratings provided in several categories that may create the difference seen.</a:t>
            </a:r>
          </a:p>
        </p:txBody>
      </p:sp>
      <p:pic>
        <p:nvPicPr>
          <p:cNvPr id="16" name="Picture 15">
            <a:extLst>
              <a:ext uri="{FF2B5EF4-FFF2-40B4-BE49-F238E27FC236}">
                <a16:creationId xmlns:a16="http://schemas.microsoft.com/office/drawing/2014/main" id="{8B7FCE1C-ACA8-EF71-6A4E-E0ECBD7F0668}"/>
              </a:ext>
            </a:extLst>
          </p:cNvPr>
          <p:cNvPicPr>
            <a:picLocks noChangeAspect="1"/>
          </p:cNvPicPr>
          <p:nvPr/>
        </p:nvPicPr>
        <p:blipFill rotWithShape="1">
          <a:blip r:embed="rId3"/>
          <a:srcRect l="2632" t="5212" r="630"/>
          <a:stretch/>
        </p:blipFill>
        <p:spPr>
          <a:xfrm>
            <a:off x="2368576" y="2882647"/>
            <a:ext cx="9541867" cy="3031592"/>
          </a:xfrm>
          <a:prstGeom prst="rect">
            <a:avLst/>
          </a:prstGeom>
        </p:spPr>
      </p:pic>
    </p:spTree>
    <p:extLst>
      <p:ext uri="{BB962C8B-B14F-4D97-AF65-F5344CB8AC3E}">
        <p14:creationId xmlns:p14="http://schemas.microsoft.com/office/powerpoint/2010/main" val="603284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75420E1-C3F8-C90E-958C-E9FEC2118AAD}"/>
              </a:ext>
            </a:extLst>
          </p:cNvPr>
          <p:cNvSpPr txBox="1"/>
          <p:nvPr/>
        </p:nvSpPr>
        <p:spPr>
          <a:xfrm>
            <a:off x="2287274" y="4446014"/>
            <a:ext cx="8863914" cy="369332"/>
          </a:xfrm>
          <a:prstGeom prst="rect">
            <a:avLst/>
          </a:prstGeom>
          <a:noFill/>
        </p:spPr>
        <p:txBody>
          <a:bodyPr wrap="square" rtlCol="0">
            <a:spAutoFit/>
          </a:bodyPr>
          <a:lstStyle/>
          <a:p>
            <a:r>
              <a:rPr lang="en-US" dirty="0"/>
              <a:t>Based on these paired sales @ 1% compounded monthly was used.</a:t>
            </a:r>
          </a:p>
        </p:txBody>
      </p:sp>
      <p:pic>
        <p:nvPicPr>
          <p:cNvPr id="15" name="Picture 14">
            <a:extLst>
              <a:ext uri="{FF2B5EF4-FFF2-40B4-BE49-F238E27FC236}">
                <a16:creationId xmlns:a16="http://schemas.microsoft.com/office/drawing/2014/main" id="{479871BC-CAFE-1961-2406-9C3950674733}"/>
              </a:ext>
            </a:extLst>
          </p:cNvPr>
          <p:cNvPicPr>
            <a:picLocks noChangeAspect="1"/>
          </p:cNvPicPr>
          <p:nvPr/>
        </p:nvPicPr>
        <p:blipFill>
          <a:blip r:embed="rId3"/>
          <a:stretch>
            <a:fillRect/>
          </a:stretch>
        </p:blipFill>
        <p:spPr>
          <a:xfrm>
            <a:off x="2386141" y="885825"/>
            <a:ext cx="8933275" cy="3249570"/>
          </a:xfrm>
          <a:prstGeom prst="rect">
            <a:avLst/>
          </a:prstGeom>
        </p:spPr>
      </p:pic>
    </p:spTree>
    <p:extLst>
      <p:ext uri="{BB962C8B-B14F-4D97-AF65-F5344CB8AC3E}">
        <p14:creationId xmlns:p14="http://schemas.microsoft.com/office/powerpoint/2010/main" val="1373172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E63E58-6D0F-097A-D595-6F19CA4163EB}"/>
              </a:ext>
            </a:extLst>
          </p:cNvPr>
          <p:cNvPicPr>
            <a:picLocks noChangeAspect="1"/>
          </p:cNvPicPr>
          <p:nvPr/>
        </p:nvPicPr>
        <p:blipFill rotWithShape="1">
          <a:blip r:embed="rId3"/>
          <a:srcRect l="4646" r="3536"/>
          <a:stretch/>
        </p:blipFill>
        <p:spPr>
          <a:xfrm>
            <a:off x="2229610" y="275838"/>
            <a:ext cx="8603147" cy="4499689"/>
          </a:xfrm>
          <a:prstGeom prst="rect">
            <a:avLst/>
          </a:prstGeom>
        </p:spPr>
      </p:pic>
    </p:spTree>
    <p:extLst>
      <p:ext uri="{BB962C8B-B14F-4D97-AF65-F5344CB8AC3E}">
        <p14:creationId xmlns:p14="http://schemas.microsoft.com/office/powerpoint/2010/main" val="428488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2" name="TextBox 1">
            <a:extLst>
              <a:ext uri="{FF2B5EF4-FFF2-40B4-BE49-F238E27FC236}">
                <a16:creationId xmlns:a16="http://schemas.microsoft.com/office/drawing/2014/main" id="{4035D609-1CCB-B4D4-EC68-28A8752786DA}"/>
              </a:ext>
            </a:extLst>
          </p:cNvPr>
          <p:cNvSpPr txBox="1"/>
          <p:nvPr/>
        </p:nvSpPr>
        <p:spPr>
          <a:xfrm>
            <a:off x="2435552" y="880216"/>
            <a:ext cx="9263642" cy="584775"/>
          </a:xfrm>
          <a:prstGeom prst="rect">
            <a:avLst/>
          </a:prstGeom>
          <a:noFill/>
        </p:spPr>
        <p:txBody>
          <a:bodyPr wrap="square" rtlCol="0">
            <a:spAutoFit/>
          </a:bodyPr>
          <a:lstStyle/>
          <a:p>
            <a:r>
              <a:rPr lang="en-US" sz="3200" b="1" dirty="0">
                <a:solidFill>
                  <a:schemeClr val="accent4">
                    <a:lumMod val="75000"/>
                  </a:schemeClr>
                </a:solidFill>
                <a:latin typeface="Arial" panose="020B0604020202020204" pitchFamily="34" charset="0"/>
                <a:cs typeface="Arial" panose="020B0604020202020204" pitchFamily="34" charset="0"/>
              </a:rPr>
              <a:t>LAND CAPABILITY CLASSIFICATION SYSTEM</a:t>
            </a:r>
          </a:p>
        </p:txBody>
      </p:sp>
      <p:sp>
        <p:nvSpPr>
          <p:cNvPr id="3" name="TextBox 2">
            <a:extLst>
              <a:ext uri="{FF2B5EF4-FFF2-40B4-BE49-F238E27FC236}">
                <a16:creationId xmlns:a16="http://schemas.microsoft.com/office/drawing/2014/main" id="{CEB84595-4819-17FF-37DD-9B88920B56A4}"/>
              </a:ext>
            </a:extLst>
          </p:cNvPr>
          <p:cNvSpPr txBox="1"/>
          <p:nvPr/>
        </p:nvSpPr>
        <p:spPr>
          <a:xfrm>
            <a:off x="2435552" y="2296310"/>
            <a:ext cx="8725256"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Most widely accepted land capability classification system is the one developed by the United States Department of Agricultural Natural Resources Conservation Service (NRCS).</a:t>
            </a:r>
          </a:p>
        </p:txBody>
      </p:sp>
    </p:spTree>
    <p:extLst>
      <p:ext uri="{BB962C8B-B14F-4D97-AF65-F5344CB8AC3E}">
        <p14:creationId xmlns:p14="http://schemas.microsoft.com/office/powerpoint/2010/main" val="167207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EA0031-7A27-92C0-7C73-55D48C27233A}"/>
              </a:ext>
            </a:extLst>
          </p:cNvPr>
          <p:cNvSpPr>
            <a:spLocks noGrp="1"/>
          </p:cNvSpPr>
          <p:nvPr>
            <p:ph type="body" sz="quarter" idx="13"/>
          </p:nvPr>
        </p:nvSpPr>
        <p:spPr>
          <a:xfrm>
            <a:off x="4184821" y="1482810"/>
            <a:ext cx="7661189" cy="4827373"/>
          </a:xfrm>
        </p:spPr>
        <p:txBody>
          <a:bodyPr>
            <a:noAutofit/>
          </a:bodyPr>
          <a:lstStyle/>
          <a:p>
            <a:r>
              <a:rPr lang="en-US" sz="2000" dirty="0"/>
              <a:t>While all allocated values still are not identical, the dataset provides ample evidence of the contribution rates for properties with similar property-specific characteristics as the subject.  Recall that the subject utilized in the example report is a 420-acre tract of land that falls in the “Big” size category and is located on a gravel road base.  Sale 1 and Sale 2 are both tracts that are located on gravel roads and are rated in the “Big” size category. The allocated land values for the Type 1 land for the two sales is $3,000 and $2,999 respectively. Similar correlations are present in the Land Type 2 and Land Type 3 allocations for each sale. Each of the remaining sales is dissimilar to the subject tract in one or more property-specific categories found to have an impact on value.</a:t>
            </a:r>
          </a:p>
        </p:txBody>
      </p:sp>
    </p:spTree>
    <p:extLst>
      <p:ext uri="{BB962C8B-B14F-4D97-AF65-F5344CB8AC3E}">
        <p14:creationId xmlns:p14="http://schemas.microsoft.com/office/powerpoint/2010/main" val="1036024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88BC7B-C900-A04E-A155-286AE98176D8}"/>
              </a:ext>
            </a:extLst>
          </p:cNvPr>
          <p:cNvPicPr>
            <a:picLocks noChangeAspect="1"/>
          </p:cNvPicPr>
          <p:nvPr/>
        </p:nvPicPr>
        <p:blipFill>
          <a:blip r:embed="rId3"/>
          <a:stretch>
            <a:fillRect/>
          </a:stretch>
        </p:blipFill>
        <p:spPr>
          <a:xfrm>
            <a:off x="4148251" y="1600200"/>
            <a:ext cx="7738947" cy="3657600"/>
          </a:xfrm>
          <a:prstGeom prst="rect">
            <a:avLst/>
          </a:prstGeom>
        </p:spPr>
      </p:pic>
    </p:spTree>
    <p:extLst>
      <p:ext uri="{BB962C8B-B14F-4D97-AF65-F5344CB8AC3E}">
        <p14:creationId xmlns:p14="http://schemas.microsoft.com/office/powerpoint/2010/main" val="368645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55348B-1BC1-EFA5-B140-02F29501F941}"/>
              </a:ext>
            </a:extLst>
          </p:cNvPr>
          <p:cNvSpPr>
            <a:spLocks noGrp="1"/>
          </p:cNvSpPr>
          <p:nvPr>
            <p:ph type="body" sz="quarter" idx="13"/>
          </p:nvPr>
        </p:nvSpPr>
        <p:spPr>
          <a:xfrm>
            <a:off x="4291914" y="1128583"/>
            <a:ext cx="7479956" cy="4588476"/>
          </a:xfrm>
        </p:spPr>
        <p:txBody>
          <a:bodyPr>
            <a:normAutofit/>
          </a:bodyPr>
          <a:lstStyle/>
          <a:p>
            <a:r>
              <a:rPr lang="en-US" sz="2800" dirty="0"/>
              <a:t>It is important to recognize that this example made only an adjustment for market conditions prior to allocating the sale prices to utilize in the valuation of the subject. Any other transactional adjustments that are needed within a dataset should be adjusted for prior to selection.</a:t>
            </a:r>
          </a:p>
          <a:p>
            <a:endParaRPr lang="en-US" sz="2800" dirty="0"/>
          </a:p>
          <a:p>
            <a:r>
              <a:rPr lang="en-US" sz="2800" dirty="0"/>
              <a:t>Transactional adjustments typically include:</a:t>
            </a:r>
          </a:p>
          <a:p>
            <a:pPr marL="285750" indent="-285750">
              <a:buFont typeface="Arial" panose="020B0604020202020204" pitchFamily="34" charset="0"/>
              <a:buChar char="•"/>
            </a:pPr>
            <a:r>
              <a:rPr lang="en-US" sz="2800" dirty="0"/>
              <a:t>Property Rights Conveyed</a:t>
            </a:r>
          </a:p>
          <a:p>
            <a:pPr marL="285750" indent="-285750">
              <a:buFont typeface="Arial" panose="020B0604020202020204" pitchFamily="34" charset="0"/>
              <a:buChar char="•"/>
            </a:pPr>
            <a:r>
              <a:rPr lang="en-US" sz="2800" dirty="0"/>
              <a:t>Financing </a:t>
            </a:r>
          </a:p>
          <a:p>
            <a:pPr marL="285750" indent="-285750">
              <a:buFont typeface="Arial" panose="020B0604020202020204" pitchFamily="34" charset="0"/>
              <a:buChar char="•"/>
            </a:pPr>
            <a:r>
              <a:rPr lang="en-US" sz="2800" dirty="0"/>
              <a:t>Conditions of Sale</a:t>
            </a:r>
          </a:p>
        </p:txBody>
      </p:sp>
    </p:spTree>
    <p:extLst>
      <p:ext uri="{BB962C8B-B14F-4D97-AF65-F5344CB8AC3E}">
        <p14:creationId xmlns:p14="http://schemas.microsoft.com/office/powerpoint/2010/main" val="3275534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E71CE7-B197-9200-A2C1-27517E72C1A6}"/>
              </a:ext>
            </a:extLst>
          </p:cNvPr>
          <p:cNvSpPr>
            <a:spLocks noGrp="1"/>
          </p:cNvSpPr>
          <p:nvPr>
            <p:ph type="body" sz="quarter" idx="13"/>
          </p:nvPr>
        </p:nvSpPr>
        <p:spPr>
          <a:xfrm>
            <a:off x="4324349" y="770342"/>
            <a:ext cx="7496948" cy="3657600"/>
          </a:xfrm>
        </p:spPr>
        <p:txBody>
          <a:bodyPr>
            <a:normAutofit fontScale="92500" lnSpcReduction="20000"/>
          </a:bodyPr>
          <a:lstStyle/>
          <a:p>
            <a:pPr>
              <a:lnSpc>
                <a:spcPct val="100000"/>
              </a:lnSpc>
            </a:pPr>
            <a:r>
              <a:rPr lang="en-US" sz="3200" dirty="0"/>
              <a:t>For more information on this tool, I recommend taking courses with American Society of Farm Managers and Rural Appraisers.</a:t>
            </a:r>
          </a:p>
          <a:p>
            <a:pPr>
              <a:lnSpc>
                <a:spcPct val="100000"/>
              </a:lnSpc>
            </a:pPr>
            <a:endParaRPr lang="en-US" sz="3200" dirty="0"/>
          </a:p>
          <a:p>
            <a:pPr>
              <a:lnSpc>
                <a:spcPct val="100000"/>
              </a:lnSpc>
            </a:pPr>
            <a:endParaRPr lang="en-US" sz="3200" dirty="0"/>
          </a:p>
          <a:p>
            <a:pPr>
              <a:lnSpc>
                <a:spcPct val="100000"/>
              </a:lnSpc>
            </a:pPr>
            <a:r>
              <a:rPr lang="en-US" sz="3200" dirty="0"/>
              <a:t>They have devoted substantial use of these techniques in their courses and seminars.</a:t>
            </a:r>
          </a:p>
        </p:txBody>
      </p:sp>
    </p:spTree>
    <p:extLst>
      <p:ext uri="{BB962C8B-B14F-4D97-AF65-F5344CB8AC3E}">
        <p14:creationId xmlns:p14="http://schemas.microsoft.com/office/powerpoint/2010/main" val="312275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580830" y="1236631"/>
            <a:ext cx="8725256" cy="3416320"/>
          </a:xfrm>
          <a:prstGeom prst="rect">
            <a:avLst/>
          </a:prstGeom>
          <a:noFill/>
        </p:spPr>
        <p:txBody>
          <a:bodyPr wrap="square" rtlCol="0">
            <a:spAutoFit/>
          </a:bodyPr>
          <a:lstStyle/>
          <a:p>
            <a:r>
              <a:rPr lang="en-US" sz="3600" dirty="0">
                <a:solidFill>
                  <a:schemeClr val="accent4">
                    <a:lumMod val="75000"/>
                  </a:schemeClr>
                </a:solidFill>
                <a:latin typeface="Arial" panose="020B0604020202020204" pitchFamily="34" charset="0"/>
                <a:cs typeface="Arial" panose="020B0604020202020204" pitchFamily="34" charset="0"/>
              </a:rPr>
              <a:t>Land Capability Classes</a:t>
            </a:r>
            <a:r>
              <a:rPr lang="en-US" sz="3600" dirty="0">
                <a:latin typeface="Arial" panose="020B0604020202020204" pitchFamily="34" charset="0"/>
                <a:cs typeface="Arial" panose="020B0604020202020204" pitchFamily="34" charset="0"/>
              </a:rPr>
              <a:t>.  Capability classes are designated by the roman numerals I through VIII.  As the class numbers increase, greater limitations and a narrower choice of practical uses are indicated:</a:t>
            </a:r>
          </a:p>
        </p:txBody>
      </p:sp>
    </p:spTree>
    <p:extLst>
      <p:ext uri="{BB962C8B-B14F-4D97-AF65-F5344CB8AC3E}">
        <p14:creationId xmlns:p14="http://schemas.microsoft.com/office/powerpoint/2010/main" val="84709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go&#10;&#10;Description automatically generated">
            <a:extLst>
              <a:ext uri="{FF2B5EF4-FFF2-40B4-BE49-F238E27FC236}">
                <a16:creationId xmlns:a16="http://schemas.microsoft.com/office/drawing/2014/main" id="{57A2DC7A-2067-C85C-8CAE-99A97029241C}"/>
              </a:ext>
            </a:extLst>
          </p:cNvPr>
          <p:cNvPicPr>
            <a:picLocks noChangeAspect="1"/>
          </p:cNvPicPr>
          <p:nvPr/>
        </p:nvPicPr>
        <p:blipFill>
          <a:blip r:embed="rId3"/>
          <a:stretch>
            <a:fillRect/>
          </a:stretch>
        </p:blipFill>
        <p:spPr>
          <a:xfrm>
            <a:off x="408284" y="5097077"/>
            <a:ext cx="1281289" cy="1371600"/>
          </a:xfrm>
          <a:prstGeom prst="rect">
            <a:avLst/>
          </a:prstGeom>
        </p:spPr>
      </p:pic>
      <p:sp>
        <p:nvSpPr>
          <p:cNvPr id="3" name="TextBox 2">
            <a:extLst>
              <a:ext uri="{FF2B5EF4-FFF2-40B4-BE49-F238E27FC236}">
                <a16:creationId xmlns:a16="http://schemas.microsoft.com/office/drawing/2014/main" id="{CEB84595-4819-17FF-37DD-9B88920B56A4}"/>
              </a:ext>
            </a:extLst>
          </p:cNvPr>
          <p:cNvSpPr txBox="1"/>
          <p:nvPr/>
        </p:nvSpPr>
        <p:spPr>
          <a:xfrm>
            <a:off x="2024417" y="150566"/>
            <a:ext cx="9888419" cy="6340197"/>
          </a:xfrm>
          <a:prstGeom prst="rect">
            <a:avLst/>
          </a:prstGeom>
          <a:noFill/>
        </p:spPr>
        <p:txBody>
          <a:bodyPr wrap="square" rtlCol="0">
            <a:spAutoFit/>
          </a:bodyPr>
          <a:lstStyle/>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Class I soils have few limitations that restrict use.</a:t>
            </a:r>
          </a:p>
          <a:p>
            <a:pPr marL="571500" indent="-571500">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Class II soils have moderate limitations, which reduce the choice of plants that can be grown or indicate the need for moderate conservation practices.</a:t>
            </a:r>
          </a:p>
          <a:p>
            <a:pPr marL="571500" indent="-571500">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Class III soils have severe limitations, which reduce the choice of plants, indicate the need for special conservation practices, or both.</a:t>
            </a:r>
          </a:p>
          <a:p>
            <a:pPr marL="571500" indent="-5715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Class IV soils have very severe limitations, which restrict the choice of plants, indicate the need for very careful management, or both.</a:t>
            </a:r>
          </a:p>
          <a:p>
            <a:pPr marL="571500" indent="-571500">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Class V soils generally are not considered suitable for cultivation.  These soils are not likely to erode, but they have other limitations that are impractical to remove and limit their use.</a:t>
            </a:r>
          </a:p>
          <a:p>
            <a:pPr marL="571500" indent="-5715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Class VI soils have severe limitations that make them generally unsuited for cultivation.</a:t>
            </a:r>
          </a:p>
          <a:p>
            <a:pPr marL="571500" indent="-571500">
              <a:buFont typeface="Arial" panose="020B0604020202020204" pitchFamily="34" charset="0"/>
              <a:buChar char="•"/>
            </a:pPr>
            <a:endParaRPr lang="en-US" sz="1200" dirty="0">
              <a:solidFill>
                <a:srgbClr val="00206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Class VII soils have very severe limitations that make them unsuited for cultivation.</a:t>
            </a:r>
          </a:p>
          <a:p>
            <a:pPr marL="571500" indent="-5715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Class VIII soils and land forms have limitations that nearly preclude their use for commercial crop production.</a:t>
            </a:r>
          </a:p>
        </p:txBody>
      </p:sp>
    </p:spTree>
    <p:extLst>
      <p:ext uri="{BB962C8B-B14F-4D97-AF65-F5344CB8AC3E}">
        <p14:creationId xmlns:p14="http://schemas.microsoft.com/office/powerpoint/2010/main" val="278113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Logo&#10;&#10;Description automatically generated">
            <a:extLst>
              <a:ext uri="{FF2B5EF4-FFF2-40B4-BE49-F238E27FC236}">
                <a16:creationId xmlns:a16="http://schemas.microsoft.com/office/drawing/2014/main" id="{8A516D7E-3DBE-49B3-7B6C-328D37A5A35B}"/>
              </a:ext>
            </a:extLst>
          </p:cNvPr>
          <p:cNvPicPr>
            <a:picLocks noChangeAspect="1"/>
          </p:cNvPicPr>
          <p:nvPr/>
        </p:nvPicPr>
        <p:blipFill>
          <a:blip r:embed="rId3"/>
          <a:stretch>
            <a:fillRect/>
          </a:stretch>
        </p:blipFill>
        <p:spPr>
          <a:xfrm>
            <a:off x="201020" y="500693"/>
            <a:ext cx="1281289" cy="1371600"/>
          </a:xfrm>
          <a:prstGeom prst="rect">
            <a:avLst/>
          </a:prstGeom>
        </p:spPr>
      </p:pic>
      <p:sp>
        <p:nvSpPr>
          <p:cNvPr id="3" name="TextBox 2">
            <a:extLst>
              <a:ext uri="{FF2B5EF4-FFF2-40B4-BE49-F238E27FC236}">
                <a16:creationId xmlns:a16="http://schemas.microsoft.com/office/drawing/2014/main" id="{90BEEF49-4394-C00E-3E16-D3DA40C2C4F9}"/>
              </a:ext>
            </a:extLst>
          </p:cNvPr>
          <p:cNvSpPr txBox="1"/>
          <p:nvPr/>
        </p:nvSpPr>
        <p:spPr>
          <a:xfrm>
            <a:off x="4802736" y="1872293"/>
            <a:ext cx="6776815"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These classes can be used for data analysis of a group of sales, or to allocate the sale price.</a:t>
            </a:r>
          </a:p>
        </p:txBody>
      </p:sp>
    </p:spTree>
    <p:extLst>
      <p:ext uri="{BB962C8B-B14F-4D97-AF65-F5344CB8AC3E}">
        <p14:creationId xmlns:p14="http://schemas.microsoft.com/office/powerpoint/2010/main" val="141878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Logo&#10;&#10;Description automatically generated">
            <a:extLst>
              <a:ext uri="{FF2B5EF4-FFF2-40B4-BE49-F238E27FC236}">
                <a16:creationId xmlns:a16="http://schemas.microsoft.com/office/drawing/2014/main" id="{8A516D7E-3DBE-49B3-7B6C-328D37A5A35B}"/>
              </a:ext>
            </a:extLst>
          </p:cNvPr>
          <p:cNvPicPr>
            <a:picLocks noChangeAspect="1"/>
          </p:cNvPicPr>
          <p:nvPr/>
        </p:nvPicPr>
        <p:blipFill>
          <a:blip r:embed="rId3"/>
          <a:stretch>
            <a:fillRect/>
          </a:stretch>
        </p:blipFill>
        <p:spPr>
          <a:xfrm>
            <a:off x="201020" y="500693"/>
            <a:ext cx="1281289" cy="1371600"/>
          </a:xfrm>
          <a:prstGeom prst="rect">
            <a:avLst/>
          </a:prstGeom>
        </p:spPr>
      </p:pic>
      <p:sp>
        <p:nvSpPr>
          <p:cNvPr id="3" name="TextBox 2">
            <a:extLst>
              <a:ext uri="{FF2B5EF4-FFF2-40B4-BE49-F238E27FC236}">
                <a16:creationId xmlns:a16="http://schemas.microsoft.com/office/drawing/2014/main" id="{90BEEF49-4394-C00E-3E16-D3DA40C2C4F9}"/>
              </a:ext>
            </a:extLst>
          </p:cNvPr>
          <p:cNvSpPr txBox="1"/>
          <p:nvPr/>
        </p:nvSpPr>
        <p:spPr>
          <a:xfrm>
            <a:off x="4572000" y="376779"/>
            <a:ext cx="7221196" cy="501675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To demonstrate a method using land class ratings for comparison purposes.</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For the purpose of the demonstration we will use 3 classes of land :  Land Type 1, Land Type 2, and Land Type 3.</a:t>
            </a:r>
          </a:p>
        </p:txBody>
      </p:sp>
    </p:spTree>
    <p:extLst>
      <p:ext uri="{BB962C8B-B14F-4D97-AF65-F5344CB8AC3E}">
        <p14:creationId xmlns:p14="http://schemas.microsoft.com/office/powerpoint/2010/main" val="1519826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10;&#10;Description automatically generated">
            <a:extLst>
              <a:ext uri="{FF2B5EF4-FFF2-40B4-BE49-F238E27FC236}">
                <a16:creationId xmlns:a16="http://schemas.microsoft.com/office/drawing/2014/main" id="{D4730122-EC9C-9B26-69EC-9896153E1EDF}"/>
              </a:ext>
            </a:extLst>
          </p:cNvPr>
          <p:cNvPicPr>
            <a:picLocks noChangeAspect="1"/>
          </p:cNvPicPr>
          <p:nvPr/>
        </p:nvPicPr>
        <p:blipFill>
          <a:blip r:embed="rId3"/>
          <a:stretch>
            <a:fillRect/>
          </a:stretch>
        </p:blipFill>
        <p:spPr>
          <a:xfrm>
            <a:off x="11027516" y="5328725"/>
            <a:ext cx="1281289" cy="1371600"/>
          </a:xfrm>
          <a:prstGeom prst="rect">
            <a:avLst/>
          </a:prstGeom>
        </p:spPr>
      </p:pic>
      <p:sp>
        <p:nvSpPr>
          <p:cNvPr id="2" name="TextBox 1">
            <a:extLst>
              <a:ext uri="{FF2B5EF4-FFF2-40B4-BE49-F238E27FC236}">
                <a16:creationId xmlns:a16="http://schemas.microsoft.com/office/drawing/2014/main" id="{890F9B28-D82E-376A-2CF4-8CE43DAADC1F}"/>
              </a:ext>
            </a:extLst>
          </p:cNvPr>
          <p:cNvSpPr txBox="1"/>
          <p:nvPr/>
        </p:nvSpPr>
        <p:spPr>
          <a:xfrm>
            <a:off x="59821" y="222955"/>
            <a:ext cx="11075349" cy="6309420"/>
          </a:xfrm>
          <a:prstGeom prst="rect">
            <a:avLst/>
          </a:prstGeom>
          <a:noFill/>
        </p:spPr>
        <p:txBody>
          <a:bodyPr wrap="square" rtlCol="0">
            <a:spAutoFit/>
          </a:bodyPr>
          <a:lstStyle/>
          <a:p>
            <a:r>
              <a:rPr lang="en-US" sz="3200" dirty="0">
                <a:solidFill>
                  <a:srgbClr val="002060"/>
                </a:solidFill>
                <a:latin typeface="Arial" panose="020B0604020202020204" pitchFamily="34" charset="0"/>
                <a:cs typeface="Arial" panose="020B0604020202020204" pitchFamily="34" charset="0"/>
              </a:rPr>
              <a:t>Allocation</a:t>
            </a:r>
            <a:r>
              <a:rPr lang="en-US" sz="3200" dirty="0">
                <a:latin typeface="Arial" panose="020B0604020202020204" pitchFamily="34" charset="0"/>
                <a:cs typeface="Arial" panose="020B0604020202020204" pitchFamily="34" charset="0"/>
              </a:rPr>
              <a:t> can be used for many areas of data analysis.  Some of these are:</a:t>
            </a:r>
          </a:p>
          <a:p>
            <a:endParaRPr lang="en-US"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a sale price between land and buildings.</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land contribution between various land types.</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building contribution between multiple building types.</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total accrued depreciation between various building types.</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building specific depreciation amongst various forms of depreciation.</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income amongst components of the unitary whole.</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Allocation of expenses amongst components of the unitary whole.</a:t>
            </a:r>
          </a:p>
        </p:txBody>
      </p:sp>
    </p:spTree>
    <p:extLst>
      <p:ext uri="{BB962C8B-B14F-4D97-AF65-F5344CB8AC3E}">
        <p14:creationId xmlns:p14="http://schemas.microsoft.com/office/powerpoint/2010/main" val="4151694508"/>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FFFFFF"/>
      </a:dk2>
      <a:lt2>
        <a:srgbClr val="023160"/>
      </a:lt2>
      <a:accent1>
        <a:srgbClr val="3ABCF6"/>
      </a:accent1>
      <a:accent2>
        <a:srgbClr val="000000"/>
      </a:accent2>
      <a:accent3>
        <a:srgbClr val="FFFFFF"/>
      </a:accent3>
      <a:accent4>
        <a:srgbClr val="0033A0"/>
      </a:accent4>
      <a:accent5>
        <a:srgbClr val="034A90"/>
      </a:accent5>
      <a:accent6>
        <a:srgbClr val="F2F2F2"/>
      </a:accent6>
      <a:hlink>
        <a:srgbClr val="0563C1"/>
      </a:hlink>
      <a:folHlink>
        <a:srgbClr val="494453"/>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nering Conference 2023 Template.potx" id="{96DD4897-CD8E-4E5D-B30D-E5C0D87DD611}" vid="{6B4BC420-5E7A-4090-8689-BF85589EA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b47a5aad-adfb-4dac-9d3f-47090e67d565">2023</Year>
    <Day xmlns="b47a5aad-adfb-4dac-9d3f-47090e67d565">Wednesday</Day>
    <Speakers xmlns="b47a5aad-adfb-4dac-9d3f-47090e67d565" xsi:nil="true"/>
    <Section xmlns="b47a5aad-adfb-4dac-9d3f-47090e67d565">350</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D7BA3-8A6F-4F51-B1EE-3B01AA004FC5}">
  <ds:schemaRefs>
    <ds:schemaRef ds:uri="http://schemas.microsoft.com/sharepoint/v3/contenttype/forms"/>
  </ds:schemaRefs>
</ds:datastoreItem>
</file>

<file path=customXml/itemProps2.xml><?xml version="1.0" encoding="utf-8"?>
<ds:datastoreItem xmlns:ds="http://schemas.openxmlformats.org/officeDocument/2006/customXml" ds:itemID="{1B19A930-1B99-4E6A-8FC0-F4EC96DB90CA}">
  <ds:schemaRef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A26488E7-D329-433D-99BE-EA744496F4A4}"/>
</file>

<file path=docProps/app.xml><?xml version="1.0" encoding="utf-8"?>
<Properties xmlns="http://schemas.openxmlformats.org/officeDocument/2006/extended-properties" xmlns:vt="http://schemas.openxmlformats.org/officeDocument/2006/docPropsVTypes">
  <Template>Partnering Conference 2023 Template</Template>
  <TotalTime>552</TotalTime>
  <Words>2855</Words>
  <Application>Microsoft Office PowerPoint</Application>
  <PresentationFormat>Widescreen</PresentationFormat>
  <Paragraphs>409</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Avenir Next LT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Example Vacant Land Sales</vt:lpstr>
      <vt:lpstr>PowerPoint Presentation</vt:lpstr>
      <vt:lpstr>*Sale one is used*  total Land   560 Acres Sale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 Rating Technique</dc:title>
  <dc:creator>Susie Durbin</dc:creator>
  <cp:lastModifiedBy>Susie Durbin</cp:lastModifiedBy>
  <cp:revision>40</cp:revision>
  <cp:lastPrinted>2023-08-22T16:01:40Z</cp:lastPrinted>
  <dcterms:created xsi:type="dcterms:W3CDTF">2023-08-08T13:41:28Z</dcterms:created>
  <dcterms:modified xsi:type="dcterms:W3CDTF">2023-08-22T16:01:43Z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